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9" r:id="rId3"/>
    <p:sldId id="256" r:id="rId5"/>
    <p:sldId id="519" r:id="rId6"/>
    <p:sldId id="520" r:id="rId7"/>
    <p:sldId id="521" r:id="rId8"/>
    <p:sldId id="566" r:id="rId9"/>
    <p:sldId id="567" r:id="rId10"/>
    <p:sldId id="568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602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619" r:id="rId33"/>
    <p:sldId id="589" r:id="rId34"/>
    <p:sldId id="590" r:id="rId35"/>
    <p:sldId id="591" r:id="rId36"/>
    <p:sldId id="592" r:id="rId37"/>
    <p:sldId id="593" r:id="rId38"/>
    <p:sldId id="594" r:id="rId39"/>
    <p:sldId id="600" r:id="rId40"/>
    <p:sldId id="601" r:id="rId41"/>
    <p:sldId id="603" r:id="rId42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69"/>
  </p:normalViewPr>
  <p:slideViewPr>
    <p:cSldViewPr showGuides="1">
      <p:cViewPr varScale="1">
        <p:scale>
          <a:sx n="50" d="100"/>
          <a:sy n="50" d="100"/>
        </p:scale>
        <p:origin x="-1908" y="-90"/>
      </p:cViewPr>
      <p:guideLst>
        <p:guide orient="horz" pos="220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5" Type="http://schemas.openxmlformats.org/officeDocument/2006/relationships/image" Target="../media/image63.wmf"/><Relationship Id="rId14" Type="http://schemas.openxmlformats.org/officeDocument/2006/relationships/image" Target="../media/image62.wmf"/><Relationship Id="rId13" Type="http://schemas.openxmlformats.org/officeDocument/2006/relationships/image" Target="../media/image61.wmf"/><Relationship Id="rId12" Type="http://schemas.openxmlformats.org/officeDocument/2006/relationships/image" Target="../media/image60.wmf"/><Relationship Id="rId11" Type="http://schemas.openxmlformats.org/officeDocument/2006/relationships/image" Target="../media/image59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7" Type="http://schemas.openxmlformats.org/officeDocument/2006/relationships/image" Target="../media/image70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2" name="页眉占位符 7680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3" name="日期占位符 7680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2052" name="幻灯片图像占位符 76803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文本占位符 7680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6" name="页脚占位符 7680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7" name="灯片编号占位符 7680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日期占位符 2"/>
          <p:cNvSpPr txBox="1">
            <a:spLocks noGrp="1"/>
          </p:cNvSpPr>
          <p:nvPr/>
        </p:nvSpPr>
        <p:spPr>
          <a:xfrm>
            <a:off x="3883025" y="0"/>
            <a:ext cx="29718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 algn="r"/>
            <a:fld id="{BB962C8B-B14F-4D97-AF65-F5344CB8AC3E}" type="datetime1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灯片编号占位符 6"/>
          <p:cNvSpPr txBox="1">
            <a:spLocks noGrp="1"/>
          </p:cNvSpPr>
          <p:nvPr/>
        </p:nvSpPr>
        <p:spPr>
          <a:xfrm>
            <a:off x="3883025" y="868362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4101" name="Rectangle 3"/>
          <p:cNvSpPr>
            <a:spLocks noGrp="1"/>
          </p:cNvSpPr>
          <p:nvPr>
            <p:ph type="body"/>
          </p:nvPr>
        </p:nvSpPr>
        <p:spPr>
          <a:xfrm>
            <a:off x="684213" y="4341813"/>
            <a:ext cx="5486400" cy="4114800"/>
          </a:xfrm>
        </p:spPr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763"/>
            <a:ext cx="2057400" cy="63039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763"/>
            <a:ext cx="6052930" cy="63039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4076700"/>
            <a:ext cx="78867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27038" y="2028825"/>
            <a:ext cx="8137525" cy="41767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63489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63490"/>
          <p:cNvSpPr>
            <a:spLocks noGrp="1"/>
          </p:cNvSpPr>
          <p:nvPr>
            <p:ph type="body"/>
          </p:nvPr>
        </p:nvSpPr>
        <p:spPr>
          <a:xfrm>
            <a:off x="457200" y="908050"/>
            <a:ext cx="822960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3492" name="日期占位符 63491"/>
          <p:cNvSpPr>
            <a:spLocks noGrp="1"/>
          </p:cNvSpPr>
          <p:nvPr>
            <p:ph type="dt" sz="half" idx="2"/>
          </p:nvPr>
        </p:nvSpPr>
        <p:spPr>
          <a:xfrm>
            <a:off x="1588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3" name="页脚占位符 63492"/>
          <p:cNvSpPr>
            <a:spLocks noGrp="1"/>
          </p:cNvSpPr>
          <p:nvPr>
            <p:ph type="ftr" sz="quarter" idx="3"/>
          </p:nvPr>
        </p:nvSpPr>
        <p:spPr>
          <a:xfrm>
            <a:off x="3135313" y="6453188"/>
            <a:ext cx="2895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4" name="灯片编号占位符 63493"/>
          <p:cNvSpPr>
            <a:spLocks noGrp="1"/>
          </p:cNvSpPr>
          <p:nvPr>
            <p:ph type="sldNum" sz="quarter" idx="4"/>
          </p:nvPr>
        </p:nvSpPr>
        <p:spPr>
          <a:xfrm>
            <a:off x="7002463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7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18.wmf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26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3.png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35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8.bin"/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wmf"/><Relationship Id="rId2" Type="http://schemas.openxmlformats.org/officeDocument/2006/relationships/oleObject" Target="../embeddings/oleObject35.bin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38.bin"/><Relationship Id="rId3" Type="http://schemas.openxmlformats.org/officeDocument/2006/relationships/image" Target="../media/image45.png"/><Relationship Id="rId2" Type="http://schemas.openxmlformats.org/officeDocument/2006/relationships/oleObject" Target="../embeddings/oleObject37.bin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wmf"/><Relationship Id="rId8" Type="http://schemas.openxmlformats.org/officeDocument/2006/relationships/oleObject" Target="../embeddings/oleObject42.bin"/><Relationship Id="rId7" Type="http://schemas.openxmlformats.org/officeDocument/2006/relationships/image" Target="../media/image51.wmf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0.bin"/><Relationship Id="rId33" Type="http://schemas.openxmlformats.org/officeDocument/2006/relationships/vmlDrawing" Target="../drawings/vmlDrawing17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63.wmf"/><Relationship Id="rId30" Type="http://schemas.openxmlformats.org/officeDocument/2006/relationships/oleObject" Target="../embeddings/oleObject53.bin"/><Relationship Id="rId3" Type="http://schemas.openxmlformats.org/officeDocument/2006/relationships/image" Target="../media/image49.wmf"/><Relationship Id="rId29" Type="http://schemas.openxmlformats.org/officeDocument/2006/relationships/image" Target="../media/image62.wmf"/><Relationship Id="rId28" Type="http://schemas.openxmlformats.org/officeDocument/2006/relationships/oleObject" Target="../embeddings/oleObject52.bin"/><Relationship Id="rId27" Type="http://schemas.openxmlformats.org/officeDocument/2006/relationships/image" Target="../media/image61.wmf"/><Relationship Id="rId26" Type="http://schemas.openxmlformats.org/officeDocument/2006/relationships/oleObject" Target="../embeddings/oleObject51.bin"/><Relationship Id="rId25" Type="http://schemas.openxmlformats.org/officeDocument/2006/relationships/image" Target="../media/image60.wmf"/><Relationship Id="rId24" Type="http://schemas.openxmlformats.org/officeDocument/2006/relationships/oleObject" Target="../embeddings/oleObject50.bin"/><Relationship Id="rId23" Type="http://schemas.openxmlformats.org/officeDocument/2006/relationships/image" Target="../media/image59.wmf"/><Relationship Id="rId22" Type="http://schemas.openxmlformats.org/officeDocument/2006/relationships/oleObject" Target="../embeddings/oleObject49.bin"/><Relationship Id="rId21" Type="http://schemas.openxmlformats.org/officeDocument/2006/relationships/image" Target="../media/image58.wmf"/><Relationship Id="rId20" Type="http://schemas.openxmlformats.org/officeDocument/2006/relationships/oleObject" Target="../embeddings/oleObject48.bin"/><Relationship Id="rId2" Type="http://schemas.openxmlformats.org/officeDocument/2006/relationships/oleObject" Target="../embeddings/oleObject39.bin"/><Relationship Id="rId19" Type="http://schemas.openxmlformats.org/officeDocument/2006/relationships/image" Target="../media/image57.wmf"/><Relationship Id="rId18" Type="http://schemas.openxmlformats.org/officeDocument/2006/relationships/oleObject" Target="../embeddings/oleObject47.bin"/><Relationship Id="rId17" Type="http://schemas.openxmlformats.org/officeDocument/2006/relationships/image" Target="../media/image56.wmf"/><Relationship Id="rId16" Type="http://schemas.openxmlformats.org/officeDocument/2006/relationships/oleObject" Target="../embeddings/oleObject46.bin"/><Relationship Id="rId15" Type="http://schemas.openxmlformats.org/officeDocument/2006/relationships/image" Target="../media/image55.wmf"/><Relationship Id="rId14" Type="http://schemas.openxmlformats.org/officeDocument/2006/relationships/oleObject" Target="../embeddings/oleObject45.bin"/><Relationship Id="rId13" Type="http://schemas.openxmlformats.org/officeDocument/2006/relationships/image" Target="../media/image54.wmf"/><Relationship Id="rId12" Type="http://schemas.openxmlformats.org/officeDocument/2006/relationships/oleObject" Target="../embeddings/oleObject44.bin"/><Relationship Id="rId11" Type="http://schemas.openxmlformats.org/officeDocument/2006/relationships/image" Target="../media/image53.wmf"/><Relationship Id="rId10" Type="http://schemas.openxmlformats.org/officeDocument/2006/relationships/oleObject" Target="../embeddings/oleObject43.bin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64.wmf"/><Relationship Id="rId19" Type="http://schemas.openxmlformats.org/officeDocument/2006/relationships/vmlDrawing" Target="../drawings/vmlDrawing18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72.png"/><Relationship Id="rId16" Type="http://schemas.openxmlformats.org/officeDocument/2006/relationships/image" Target="../media/image71.wmf"/><Relationship Id="rId15" Type="http://schemas.openxmlformats.org/officeDocument/2006/relationships/oleObject" Target="../embeddings/oleObject61.bin"/><Relationship Id="rId14" Type="http://schemas.openxmlformats.org/officeDocument/2006/relationships/image" Target="../media/image70.wmf"/><Relationship Id="rId13" Type="http://schemas.openxmlformats.org/officeDocument/2006/relationships/oleObject" Target="../embeddings/oleObject60.bin"/><Relationship Id="rId12" Type="http://schemas.openxmlformats.org/officeDocument/2006/relationships/image" Target="../media/image69.wmf"/><Relationship Id="rId11" Type="http://schemas.openxmlformats.org/officeDocument/2006/relationships/oleObject" Target="../embeddings/oleObject59.bin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5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73.wmf"/><Relationship Id="rId1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0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8.jpeg"/><Relationship Id="rId6" Type="http://schemas.openxmlformats.org/officeDocument/2006/relationships/hyperlink" Target="http://images.google.com/imgres?imgurl=www.lotto888.idv.tw/%E6%98%9F%E5%BA%A7/image/%E5%A4%A9%E6%9E%B0.gif&amp;imgrefurl=http://www.lotto888.idv.tw/%E6%98%9F%E5%BA%A7/%E6%98%9F%E5%BA%A7.asp&amp;h=57&amp;w=57&amp;prev=/images?q=%E5%A4%A9%E7%A7%A4&amp;start=40&amp;svnum=10&amp;hl=zh-CN&amp;lr=&amp;ie=UTF-8&amp;oe=UTF-8&amp;sa=N" TargetMode="Externa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65.bin"/><Relationship Id="rId3" Type="http://schemas.openxmlformats.org/officeDocument/2006/relationships/image" Target="../media/image76.wmf"/><Relationship Id="rId2" Type="http://schemas.openxmlformats.org/officeDocument/2006/relationships/oleObject" Target="../embeddings/oleObject64.bin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wmf"/><Relationship Id="rId2" Type="http://schemas.openxmlformats.org/officeDocument/2006/relationships/oleObject" Target="../embeddings/oleObject66.bin"/><Relationship Id="rId1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82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.png"/><Relationship Id="rId3" Type="http://schemas.openxmlformats.org/officeDocument/2006/relationships/image" Target="../media/image85.wmf"/><Relationship Id="rId2" Type="http://schemas.openxmlformats.org/officeDocument/2006/relationships/oleObject" Target="../embeddings/oleObject69.bin"/><Relationship Id="rId1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wmf"/><Relationship Id="rId1" Type="http://schemas.openxmlformats.org/officeDocument/2006/relationships/oleObject" Target="../embeddings/oleObject7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wmf"/><Relationship Id="rId1" Type="http://schemas.openxmlformats.org/officeDocument/2006/relationships/oleObject" Target="../embeddings/oleObject7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oleObject" Target="../embeddings/oleObject9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6.bin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.wmf"/><Relationship Id="rId12" Type="http://schemas.openxmlformats.org/officeDocument/2006/relationships/oleObject" Target="../embeddings/oleObject11.bin"/><Relationship Id="rId11" Type="http://schemas.openxmlformats.org/officeDocument/2006/relationships/image" Target="../media/image10.wmf"/><Relationship Id="rId10" Type="http://schemas.openxmlformats.org/officeDocument/2006/relationships/oleObject" Target="../embeddings/oleObject10.bin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2.bin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Picture 2" descr="DSC0079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1487" y="9525"/>
            <a:ext cx="10244137" cy="68373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4" name="组合 3074"/>
          <p:cNvGrpSpPr/>
          <p:nvPr/>
        </p:nvGrpSpPr>
        <p:grpSpPr>
          <a:xfrm rot="10800000">
            <a:off x="7413625" y="5162550"/>
            <a:ext cx="1655763" cy="1630363"/>
            <a:chOff x="0" y="0"/>
            <a:chExt cx="1063" cy="1086"/>
          </a:xfrm>
        </p:grpSpPr>
        <p:sp>
          <p:nvSpPr>
            <p:cNvPr id="3075" name="Rectangle 19"/>
            <p:cNvSpPr/>
            <p:nvPr/>
          </p:nvSpPr>
          <p:spPr>
            <a:xfrm>
              <a:off x="0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6" name="Rectangle 20"/>
            <p:cNvSpPr/>
            <p:nvPr/>
          </p:nvSpPr>
          <p:spPr>
            <a:xfrm>
              <a:off x="295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7" name="Rectangle 21"/>
            <p:cNvSpPr/>
            <p:nvPr/>
          </p:nvSpPr>
          <p:spPr>
            <a:xfrm>
              <a:off x="567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8" name="Rectangle 22"/>
            <p:cNvSpPr/>
            <p:nvPr/>
          </p:nvSpPr>
          <p:spPr>
            <a:xfrm>
              <a:off x="0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9" name="Rectangle 23"/>
            <p:cNvSpPr/>
            <p:nvPr/>
          </p:nvSpPr>
          <p:spPr>
            <a:xfrm>
              <a:off x="295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0" name="Rectangle 24"/>
            <p:cNvSpPr/>
            <p:nvPr/>
          </p:nvSpPr>
          <p:spPr>
            <a:xfrm>
              <a:off x="567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1" name="Rectangle 25"/>
            <p:cNvSpPr/>
            <p:nvPr/>
          </p:nvSpPr>
          <p:spPr>
            <a:xfrm>
              <a:off x="839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2" name="Rectangle 26"/>
            <p:cNvSpPr/>
            <p:nvPr/>
          </p:nvSpPr>
          <p:spPr>
            <a:xfrm>
              <a:off x="295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3" name="Rectangle 27"/>
            <p:cNvSpPr/>
            <p:nvPr/>
          </p:nvSpPr>
          <p:spPr>
            <a:xfrm>
              <a:off x="0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4" name="Rectangle 28"/>
            <p:cNvSpPr/>
            <p:nvPr/>
          </p:nvSpPr>
          <p:spPr>
            <a:xfrm>
              <a:off x="0" y="85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5" name="Rectangle 3"/>
          <p:cNvSpPr/>
          <p:nvPr/>
        </p:nvSpPr>
        <p:spPr>
          <a:xfrm>
            <a:off x="1108075" y="6405563"/>
            <a:ext cx="7086600" cy="381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创艺简中圆" pitchFamily="2" charset="-122"/>
              <a:sym typeface="Arial" panose="020B0604020202020204" pitchFamily="34" charset="0"/>
            </a:endParaRPr>
          </a:p>
        </p:txBody>
      </p:sp>
      <p:sp>
        <p:nvSpPr>
          <p:cNvPr id="2049" name="文本框 11271"/>
          <p:cNvSpPr txBox="1"/>
          <p:nvPr/>
        </p:nvSpPr>
        <p:spPr>
          <a:xfrm>
            <a:off x="379413" y="921384"/>
            <a:ext cx="8229600" cy="30460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数字逻辑</a:t>
            </a:r>
            <a:endParaRPr kumimoji="0" lang="zh-CN" altLang="en-US" sz="40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Digital  Logic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主讲：折（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sh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é</a:t>
            </a: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）建章</a:t>
            </a:r>
            <a:endParaRPr kumimoji="0" lang="en-US" altLang="en-US" sz="28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交流群：558559427</a:t>
            </a:r>
            <a:endParaRPr kumimoji="0" lang="en-US" altLang="zh-CN" sz="20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  </a:t>
            </a:r>
            <a:r>
              <a:rPr kumimoji="0" lang="en-US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2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019</a:t>
            </a:r>
            <a:r>
              <a:rPr kumimoji="0" lang="en-US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年11月19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日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8" name="Text Box 6"/>
          <p:cNvSpPr txBox="1">
            <a:spLocks noChangeArrowheads="1"/>
          </p:cNvSpPr>
          <p:nvPr/>
        </p:nvSpPr>
        <p:spPr bwMode="auto">
          <a:xfrm>
            <a:off x="5508625" y="4794250"/>
            <a:ext cx="935038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9900"/>
                </a:solidFill>
                <a:latin typeface="Comic Sans MS" panose="030F0702030302020204" pitchFamily="66" charset="0"/>
              </a:rPr>
              <a:t>R</a:t>
            </a:r>
            <a:endParaRPr lang="en-US" altLang="zh-CN" sz="3200">
              <a:solidFill>
                <a:srgbClr val="FF9900"/>
              </a:solidFill>
              <a:latin typeface="Comic Sans MS" panose="030F0702030302020204" pitchFamily="66" charset="0"/>
            </a:endParaRPr>
          </a:p>
        </p:txBody>
      </p:sp>
      <p:sp>
        <p:nvSpPr>
          <p:cNvPr id="581639" name="Text Box 7"/>
          <p:cNvSpPr txBox="1">
            <a:spLocks noChangeArrowheads="1"/>
          </p:cNvSpPr>
          <p:nvPr/>
        </p:nvSpPr>
        <p:spPr bwMode="auto">
          <a:xfrm>
            <a:off x="4529138" y="4794250"/>
            <a:ext cx="935037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9900"/>
                </a:solidFill>
                <a:latin typeface="Comic Sans MS" panose="030F0702030302020204" pitchFamily="66" charset="0"/>
              </a:rPr>
              <a:t>R</a:t>
            </a:r>
            <a:endParaRPr lang="en-US" altLang="zh-CN" sz="3200">
              <a:solidFill>
                <a:srgbClr val="FF9900"/>
              </a:solidFill>
              <a:latin typeface="Comic Sans MS" panose="030F0702030302020204" pitchFamily="66" charset="0"/>
            </a:endParaRPr>
          </a:p>
        </p:txBody>
      </p:sp>
      <p:sp>
        <p:nvSpPr>
          <p:cNvPr id="581640" name="Text Box 8"/>
          <p:cNvSpPr txBox="1">
            <a:spLocks noChangeArrowheads="1"/>
          </p:cNvSpPr>
          <p:nvPr/>
        </p:nvSpPr>
        <p:spPr bwMode="auto">
          <a:xfrm>
            <a:off x="3565525" y="4794250"/>
            <a:ext cx="935038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9900"/>
                </a:solidFill>
                <a:latin typeface="Comic Sans MS" panose="030F0702030302020204" pitchFamily="66" charset="0"/>
              </a:rPr>
              <a:t>R</a:t>
            </a:r>
            <a:endParaRPr lang="en-US" altLang="zh-CN" sz="3200">
              <a:solidFill>
                <a:srgbClr val="FF9900"/>
              </a:solidFill>
              <a:latin typeface="Comic Sans MS" panose="030F0702030302020204" pitchFamily="66" charset="0"/>
            </a:endParaRPr>
          </a:p>
        </p:txBody>
      </p:sp>
      <p:sp>
        <p:nvSpPr>
          <p:cNvPr id="581641" name="Text Box 9"/>
          <p:cNvSpPr txBox="1">
            <a:spLocks noChangeArrowheads="1"/>
          </p:cNvSpPr>
          <p:nvPr/>
        </p:nvSpPr>
        <p:spPr bwMode="auto">
          <a:xfrm>
            <a:off x="2557463" y="4794250"/>
            <a:ext cx="935037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9900"/>
                </a:solidFill>
                <a:latin typeface="Comic Sans MS" panose="030F0702030302020204" pitchFamily="66" charset="0"/>
              </a:rPr>
              <a:t>R</a:t>
            </a:r>
            <a:endParaRPr lang="en-US" altLang="zh-CN" sz="3200">
              <a:solidFill>
                <a:srgbClr val="FF99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317" name="Picture 10" descr="11-2-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76375" y="1700213"/>
            <a:ext cx="6183313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8577"/>
            <a:ext cx="8229600" cy="884237"/>
          </a:xfrm>
        </p:spPr>
        <p:txBody>
          <a:bodyPr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倒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形电阻网络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2665" name="Object 9"/>
          <p:cNvGraphicFramePr>
            <a:graphicFrameLocks noChangeAspect="1"/>
          </p:cNvGraphicFramePr>
          <p:nvPr/>
        </p:nvGraphicFramePr>
        <p:xfrm>
          <a:off x="539750" y="4149725"/>
          <a:ext cx="74771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公式" r:id="rId1" imgW="92659200" imgH="11582400" progId="Equation.3">
                  <p:embed/>
                </p:oleObj>
              </mc:Choice>
              <mc:Fallback>
                <p:oleObj name="公式" r:id="rId1" imgW="92659200" imgH="115824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4149725"/>
                        <a:ext cx="7477125" cy="935038"/>
                      </a:xfrm>
                      <a:prstGeom prst="rect">
                        <a:avLst/>
                      </a:prstGeom>
                      <a:solidFill>
                        <a:srgbClr val="FFFF66">
                          <a:alpha val="3999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2666" name="Object 10"/>
          <p:cNvGraphicFramePr>
            <a:graphicFrameLocks noChangeAspect="1"/>
          </p:cNvGraphicFramePr>
          <p:nvPr/>
        </p:nvGraphicFramePr>
        <p:xfrm>
          <a:off x="539750" y="5084763"/>
          <a:ext cx="6010275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公式" r:id="rId3" imgW="77419200" imgH="19507200" progId="Equation.3">
                  <p:embed/>
                </p:oleObj>
              </mc:Choice>
              <mc:Fallback>
                <p:oleObj name="公式" r:id="rId3" imgW="77419200" imgH="19507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5084763"/>
                        <a:ext cx="6010275" cy="1512887"/>
                      </a:xfrm>
                      <a:prstGeom prst="rect">
                        <a:avLst/>
                      </a:prstGeom>
                      <a:solidFill>
                        <a:srgbClr val="FF99CC">
                          <a:alpha val="3803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9" name="Picture 11" descr="11-2-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8775" y="826135"/>
            <a:ext cx="5175250" cy="331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8577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倒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形电阻网络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684" name="Object 4"/>
          <p:cNvGraphicFramePr>
            <a:graphicFrameLocks noChangeAspect="1"/>
          </p:cNvGraphicFramePr>
          <p:nvPr/>
        </p:nvGraphicFramePr>
        <p:xfrm>
          <a:off x="539750" y="2589530"/>
          <a:ext cx="7488238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公式" r:id="rId1" imgW="93878400" imgH="24993600" progId="Equation.3">
                  <p:embed/>
                </p:oleObj>
              </mc:Choice>
              <mc:Fallback>
                <p:oleObj name="公式" r:id="rId1" imgW="93878400" imgH="249936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2589530"/>
                        <a:ext cx="7488238" cy="1992313"/>
                      </a:xfrm>
                      <a:prstGeom prst="rect">
                        <a:avLst/>
                      </a:prstGeom>
                      <a:solidFill>
                        <a:srgbClr val="FFFF66">
                          <a:alpha val="3803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685" name="Object 5"/>
          <p:cNvGraphicFramePr>
            <a:graphicFrameLocks noChangeAspect="1"/>
          </p:cNvGraphicFramePr>
          <p:nvPr/>
        </p:nvGraphicFramePr>
        <p:xfrm>
          <a:off x="611188" y="4821555"/>
          <a:ext cx="50958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3" imgW="64008000" imgH="10058400" progId="Equation.3">
                  <p:embed/>
                </p:oleObj>
              </mc:Choice>
              <mc:Fallback>
                <p:oleObj name="公式" r:id="rId3" imgW="64008000" imgH="100584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4821555"/>
                        <a:ext cx="5095875" cy="800100"/>
                      </a:xfrm>
                      <a:prstGeom prst="rect">
                        <a:avLst/>
                      </a:prstGeom>
                      <a:solidFill>
                        <a:srgbClr val="FF99CC">
                          <a:alpha val="3019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686" name="Object 6"/>
          <p:cNvGraphicFramePr>
            <a:graphicFrameLocks noChangeAspect="1"/>
          </p:cNvGraphicFramePr>
          <p:nvPr/>
        </p:nvGraphicFramePr>
        <p:xfrm>
          <a:off x="684213" y="5829618"/>
          <a:ext cx="39512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5" imgW="46329600" imgH="5791200" progId="Equation.3">
                  <p:embed/>
                </p:oleObj>
              </mc:Choice>
              <mc:Fallback>
                <p:oleObj name="公式" r:id="rId5" imgW="46329600" imgH="57912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213" y="5829618"/>
                        <a:ext cx="3951287" cy="492125"/>
                      </a:xfrm>
                      <a:prstGeom prst="rect">
                        <a:avLst/>
                      </a:prstGeom>
                      <a:solidFill>
                        <a:srgbClr val="CCFF33">
                          <a:alpha val="3999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8"/>
          <p:cNvGraphicFramePr>
            <a:graphicFrameLocks noChangeAspect="1"/>
          </p:cNvGraphicFramePr>
          <p:nvPr/>
        </p:nvGraphicFramePr>
        <p:xfrm>
          <a:off x="539750" y="933768"/>
          <a:ext cx="62928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公式" r:id="rId7" imgW="77419200" imgH="19507200" progId="Equation.3">
                  <p:embed/>
                </p:oleObj>
              </mc:Choice>
              <mc:Fallback>
                <p:oleObj name="公式" r:id="rId7" imgW="77419200" imgH="195072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933768"/>
                        <a:ext cx="6292850" cy="1584325"/>
                      </a:xfrm>
                      <a:prstGeom prst="rect">
                        <a:avLst/>
                      </a:prstGeom>
                      <a:solidFill>
                        <a:srgbClr val="CCCCFF">
                          <a:alpha val="3803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8577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倒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形电阻网络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6"/>
          <p:cNvGraphicFramePr>
            <a:graphicFrameLocks noChangeAspect="1"/>
          </p:cNvGraphicFramePr>
          <p:nvPr/>
        </p:nvGraphicFramePr>
        <p:xfrm>
          <a:off x="382588" y="765175"/>
          <a:ext cx="20415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公式" r:id="rId1" imgW="24079200" imgH="4876800" progId="Equation.3">
                  <p:embed/>
                </p:oleObj>
              </mc:Choice>
              <mc:Fallback>
                <p:oleObj name="公式" r:id="rId1" imgW="24079200" imgH="48768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2588" y="765175"/>
                        <a:ext cx="2041525" cy="412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6" name="Picture 7" descr="11-2-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700213"/>
            <a:ext cx="8281988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8577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倒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形电阻网络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82245"/>
            <a:ext cx="8135938" cy="2590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8.2.6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具有双极性输出的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当输入数字量有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±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极性时，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希望输出的模拟电压也对应为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±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一、原理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例：输入为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位二进制补码。最高位为符号位，正数为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，负数为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87099" name="Group 347"/>
          <p:cNvGraphicFramePr>
            <a:graphicFrameLocks noGrp="1"/>
          </p:cNvGraphicFramePr>
          <p:nvPr/>
        </p:nvGraphicFramePr>
        <p:xfrm>
          <a:off x="3754120" y="2859405"/>
          <a:ext cx="4392930" cy="3350260"/>
        </p:xfrm>
        <a:graphic>
          <a:graphicData uri="http://schemas.openxmlformats.org/drawingml/2006/table">
            <a:tbl>
              <a:tblPr/>
              <a:tblGrid>
                <a:gridCol w="798513"/>
                <a:gridCol w="793750"/>
                <a:gridCol w="400050"/>
                <a:gridCol w="1192212"/>
                <a:gridCol w="1208088"/>
              </a:tblGrid>
              <a:tr h="3349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补码输入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对应的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十进制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要求的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输出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D2     D1      D0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-1V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-2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-2V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-3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-3V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-4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-4V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962" name="Group 186"/>
          <p:cNvGraphicFramePr>
            <a:graphicFrameLocks noGrp="1"/>
          </p:cNvGraphicFramePr>
          <p:nvPr/>
        </p:nvGraphicFramePr>
        <p:xfrm>
          <a:off x="4643438" y="976948"/>
          <a:ext cx="4105275" cy="3381688"/>
        </p:xfrm>
        <a:graphic>
          <a:graphicData uri="http://schemas.openxmlformats.org/drawingml/2006/table">
            <a:tbl>
              <a:tblPr/>
              <a:tblGrid>
                <a:gridCol w="746125"/>
                <a:gridCol w="741362"/>
                <a:gridCol w="376238"/>
                <a:gridCol w="1111250"/>
                <a:gridCol w="1130300"/>
              </a:tblGrid>
              <a:tr h="3349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原码输入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对应的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偏移后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的输出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D2   D1     D0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+7V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+6V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+5V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+4V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-1V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-2V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-3V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-4V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7978" name="Group 202"/>
          <p:cNvGraphicFramePr>
            <a:graphicFrameLocks noGrp="1"/>
          </p:cNvGraphicFramePr>
          <p:nvPr/>
        </p:nvGraphicFramePr>
        <p:xfrm>
          <a:off x="395288" y="976948"/>
          <a:ext cx="4032250" cy="3352800"/>
        </p:xfrm>
        <a:graphic>
          <a:graphicData uri="http://schemas.openxmlformats.org/drawingml/2006/table">
            <a:tbl>
              <a:tblPr/>
              <a:tblGrid>
                <a:gridCol w="733425"/>
                <a:gridCol w="728662"/>
                <a:gridCol w="366713"/>
                <a:gridCol w="1093787"/>
                <a:gridCol w="1109663"/>
              </a:tblGrid>
              <a:tr h="3349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补码输入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对应的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十进制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要求的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D2   D1     D0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+3V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+2V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+1V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-1V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-2V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-3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-3V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-4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-4V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</a:tbl>
          </a:graphicData>
        </a:graphic>
      </p:graphicFrame>
      <p:sp>
        <p:nvSpPr>
          <p:cNvPr id="587957" name="AutoShape 181"/>
          <p:cNvSpPr>
            <a:spLocks noChangeArrowheads="1"/>
          </p:cNvSpPr>
          <p:nvPr/>
        </p:nvSpPr>
        <p:spPr bwMode="auto">
          <a:xfrm>
            <a:off x="684213" y="4361498"/>
            <a:ext cx="4608512" cy="790575"/>
          </a:xfrm>
          <a:prstGeom prst="curvedUpArrow">
            <a:avLst>
              <a:gd name="adj1" fmla="val 9230"/>
              <a:gd name="adj2" fmla="val 125708"/>
              <a:gd name="adj3" fmla="val 3480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pSp>
        <p:nvGrpSpPr>
          <p:cNvPr id="587974" name="Group 198"/>
          <p:cNvGrpSpPr/>
          <p:nvPr/>
        </p:nvGrpSpPr>
        <p:grpSpPr bwMode="auto">
          <a:xfrm>
            <a:off x="3635375" y="-37782"/>
            <a:ext cx="1873250" cy="792162"/>
            <a:chOff x="3288" y="391"/>
            <a:chExt cx="1180" cy="499"/>
          </a:xfrm>
        </p:grpSpPr>
        <p:sp>
          <p:nvSpPr>
            <p:cNvPr id="587971" name="Rectangle 195"/>
            <p:cNvSpPr>
              <a:spLocks noChangeArrowheads="1"/>
            </p:cNvSpPr>
            <p:nvPr/>
          </p:nvSpPr>
          <p:spPr bwMode="auto">
            <a:xfrm>
              <a:off x="3651" y="391"/>
              <a:ext cx="545" cy="499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D/A</a:t>
              </a:r>
              <a:endParaRPr lang="en-US" altLang="zh-CN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87972" name="Line 196"/>
            <p:cNvSpPr>
              <a:spLocks noChangeShapeType="1"/>
            </p:cNvSpPr>
            <p:nvPr/>
          </p:nvSpPr>
          <p:spPr bwMode="auto">
            <a:xfrm>
              <a:off x="3288" y="618"/>
              <a:ext cx="363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87973" name="Line 197"/>
            <p:cNvSpPr>
              <a:spLocks noChangeShapeType="1"/>
            </p:cNvSpPr>
            <p:nvPr/>
          </p:nvSpPr>
          <p:spPr bwMode="auto">
            <a:xfrm>
              <a:off x="4195" y="618"/>
              <a:ext cx="27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sp>
        <p:nvSpPr>
          <p:cNvPr id="587975" name="Text Box 199"/>
          <p:cNvSpPr txBox="1">
            <a:spLocks noChangeArrowheads="1"/>
          </p:cNvSpPr>
          <p:nvPr/>
        </p:nvSpPr>
        <p:spPr bwMode="auto">
          <a:xfrm>
            <a:off x="3635375" y="5153660"/>
            <a:ext cx="5256213" cy="822325"/>
          </a:xfrm>
          <a:prstGeom prst="rect">
            <a:avLst/>
          </a:prstGeom>
          <a:solidFill>
            <a:srgbClr val="99FF33">
              <a:alpha val="32001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*</a:t>
            </a:r>
            <a:r>
              <a:rPr lang="zh-CN" altLang="en-US" sz="2400"/>
              <a:t>将符号位反相后接至高位输入</a:t>
            </a:r>
            <a:br>
              <a:rPr lang="en-US" altLang="zh-CN" sz="2400"/>
            </a:br>
            <a:r>
              <a:rPr lang="en-US" altLang="zh-CN" sz="2400"/>
              <a:t>*</a:t>
            </a:r>
            <a:r>
              <a:rPr lang="zh-CN" altLang="en-US" sz="2400"/>
              <a:t>将输出偏移使输入为</a:t>
            </a:r>
            <a:r>
              <a:rPr lang="en-US" altLang="zh-CN" sz="2400"/>
              <a:t>100</a:t>
            </a:r>
            <a:r>
              <a:rPr lang="zh-CN" altLang="en-US" sz="2400"/>
              <a:t>时，输出为</a:t>
            </a:r>
            <a:r>
              <a:rPr lang="en-US" altLang="zh-CN" sz="2400"/>
              <a:t>0</a:t>
            </a:r>
            <a:endParaRPr lang="en-US" altLang="zh-CN" sz="2400"/>
          </a:p>
        </p:txBody>
      </p:sp>
      <p:grpSp>
        <p:nvGrpSpPr>
          <p:cNvPr id="587985" name="Group 209"/>
          <p:cNvGrpSpPr/>
          <p:nvPr/>
        </p:nvGrpSpPr>
        <p:grpSpPr bwMode="auto">
          <a:xfrm>
            <a:off x="1403350" y="5225098"/>
            <a:ext cx="1584325" cy="796925"/>
            <a:chOff x="884" y="3339"/>
            <a:chExt cx="998" cy="502"/>
          </a:xfrm>
        </p:grpSpPr>
        <p:pic>
          <p:nvPicPr>
            <p:cNvPr id="18552" name="Picture 207" descr="A3-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84" y="3339"/>
              <a:ext cx="998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7984" name="Text Box 208"/>
            <p:cNvSpPr txBox="1">
              <a:spLocks noChangeArrowheads="1"/>
            </p:cNvSpPr>
            <p:nvPr/>
          </p:nvSpPr>
          <p:spPr bwMode="auto">
            <a:xfrm>
              <a:off x="1247" y="3475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1</a:t>
              </a:r>
              <a:endParaRPr lang="en-US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58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7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7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8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957" grpId="0" bldLvl="0" animBg="1"/>
      <p:bldP spid="58797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6" descr="11-2-1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3390" y="3353435"/>
            <a:ext cx="4427538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82245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二、电路实现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07236" name="Object 4"/>
          <p:cNvGraphicFramePr>
            <a:graphicFrameLocks noChangeAspect="1"/>
          </p:cNvGraphicFramePr>
          <p:nvPr/>
        </p:nvGraphicFramePr>
        <p:xfrm>
          <a:off x="838200" y="754063"/>
          <a:ext cx="33559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公式" r:id="rId2" imgW="46329600" imgH="37185600" progId="Equation.3">
                  <p:embed/>
                </p:oleObj>
              </mc:Choice>
              <mc:Fallback>
                <p:oleObj name="公式" r:id="rId2" imgW="46329600" imgH="371856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754063"/>
                        <a:ext cx="3355975" cy="2689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42" name="Text Box 10"/>
          <p:cNvSpPr txBox="1">
            <a:spLocks noChangeArrowheads="1"/>
          </p:cNvSpPr>
          <p:nvPr/>
        </p:nvSpPr>
        <p:spPr bwMode="auto">
          <a:xfrm>
            <a:off x="4248150" y="929640"/>
            <a:ext cx="5256213" cy="706755"/>
          </a:xfrm>
          <a:prstGeom prst="rect">
            <a:avLst/>
          </a:prstGeom>
          <a:solidFill>
            <a:srgbClr val="99FF33">
              <a:alpha val="32001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*</a:t>
            </a:r>
            <a:r>
              <a:rPr lang="zh-CN" altLang="en-US" sz="2000"/>
              <a:t>将符号位反相后接至高位输入</a:t>
            </a:r>
            <a:br>
              <a:rPr lang="en-US" altLang="zh-CN" sz="2000"/>
            </a:br>
            <a:r>
              <a:rPr lang="en-US" altLang="zh-CN" sz="2000"/>
              <a:t>*</a:t>
            </a:r>
            <a:r>
              <a:rPr lang="zh-CN" altLang="en-US" sz="2000"/>
              <a:t>将输出偏移使输入为</a:t>
            </a:r>
            <a:r>
              <a:rPr lang="en-US" altLang="zh-CN" sz="2000"/>
              <a:t>100</a:t>
            </a:r>
            <a:r>
              <a:rPr lang="zh-CN" altLang="en-US" sz="2000"/>
              <a:t>时，输出为</a:t>
            </a:r>
            <a:r>
              <a:rPr lang="en-US" altLang="zh-CN" sz="2000"/>
              <a:t>0</a:t>
            </a:r>
            <a:endParaRPr lang="en-US" altLang="zh-CN" sz="2000"/>
          </a:p>
        </p:txBody>
      </p:sp>
      <p:graphicFrame>
        <p:nvGraphicFramePr>
          <p:cNvPr id="607243" name="Object 11"/>
          <p:cNvGraphicFramePr>
            <a:graphicFrameLocks noChangeAspect="1"/>
          </p:cNvGraphicFramePr>
          <p:nvPr/>
        </p:nvGraphicFramePr>
        <p:xfrm>
          <a:off x="4140200" y="1978025"/>
          <a:ext cx="4824413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4" imgW="61569600" imgH="27432000" progId="Equation.3">
                  <p:embed/>
                </p:oleObj>
              </mc:Choice>
              <mc:Fallback>
                <p:oleObj name="公式" r:id="rId4" imgW="61569600" imgH="274320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0200" y="1978025"/>
                        <a:ext cx="4824413" cy="2149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7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4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655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8.3 DAC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的转换精度与速度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674688"/>
            <a:ext cx="8137525" cy="5153025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8.3.1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转换精度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分辨率（理论精度）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用输入数字量的二进制数码位数给出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n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DAC,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应能输出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 ~ 2</a:t>
            </a:r>
            <a:r>
              <a:rPr lang="en-US" altLang="zh-CN" sz="2800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n-1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个不同的等级电压，区分出输入的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00···0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到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11···1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2</a:t>
            </a:r>
            <a:r>
              <a:rPr lang="en-US" altLang="zh-CN" sz="2800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n-1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个不同状态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1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1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1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1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转换误差（实际精度）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用最低有效位的倍数来表示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有时也用绝对误差与输出电压满刻度的百分数来表示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103495" y="2934970"/>
            <a:ext cx="2821305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8261" name="Line 5"/>
          <p:cNvSpPr>
            <a:spLocks noChangeShapeType="1"/>
          </p:cNvSpPr>
          <p:nvPr/>
        </p:nvSpPr>
        <p:spPr bwMode="auto">
          <a:xfrm>
            <a:off x="971550" y="1613853"/>
            <a:ext cx="25923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608263" name="Line 7"/>
          <p:cNvSpPr>
            <a:spLocks noChangeShapeType="1"/>
          </p:cNvSpPr>
          <p:nvPr/>
        </p:nvSpPr>
        <p:spPr bwMode="auto">
          <a:xfrm>
            <a:off x="857250" y="5537835"/>
            <a:ext cx="28082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0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0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3" name="Rectangle 3"/>
          <p:cNvSpPr>
            <a:spLocks noGrp="1" noChangeArrowheads="1"/>
          </p:cNvSpPr>
          <p:nvPr>
            <p:ph idx="1"/>
          </p:nvPr>
        </p:nvSpPr>
        <p:spPr>
          <a:xfrm>
            <a:off x="395605" y="173990"/>
            <a:ext cx="8137525" cy="44577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误差分析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1506" name="Object 9"/>
          <p:cNvGraphicFramePr>
            <a:graphicFrameLocks noChangeAspect="1"/>
          </p:cNvGraphicFramePr>
          <p:nvPr/>
        </p:nvGraphicFramePr>
        <p:xfrm>
          <a:off x="304800" y="4109403"/>
          <a:ext cx="51911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公式" r:id="rId1" imgW="56692800" imgH="15240000" progId="Equation.3">
                  <p:embed/>
                </p:oleObj>
              </mc:Choice>
              <mc:Fallback>
                <p:oleObj name="公式" r:id="rId1" imgW="56692800" imgH="152400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" y="4109403"/>
                        <a:ext cx="5191125" cy="1393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8" name="Picture 12" descr="11-2-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829945"/>
            <a:ext cx="6480175" cy="299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15" y="3926840"/>
            <a:ext cx="2988945" cy="1760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309" name="Object 5"/>
          <p:cNvGraphicFramePr>
            <a:graphicFrameLocks noChangeAspect="1"/>
          </p:cNvGraphicFramePr>
          <p:nvPr/>
        </p:nvGraphicFramePr>
        <p:xfrm>
          <a:off x="323850" y="3284538"/>
          <a:ext cx="51133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公式" r:id="rId1" imgW="51206400" imgH="10972800" progId="Equation.3">
                  <p:embed/>
                </p:oleObj>
              </mc:Choice>
              <mc:Fallback>
                <p:oleObj name="公式" r:id="rId1" imgW="51206400" imgH="10972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3284538"/>
                        <a:ext cx="5113338" cy="1054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03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7650" y="476250"/>
            <a:ext cx="25463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0312" name="Object 8"/>
          <p:cNvGraphicFramePr>
            <a:graphicFrameLocks noChangeAspect="1"/>
          </p:cNvGraphicFramePr>
          <p:nvPr/>
        </p:nvGraphicFramePr>
        <p:xfrm>
          <a:off x="323850" y="4365625"/>
          <a:ext cx="62642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公式" r:id="rId4" imgW="79248000" imgH="10363200" progId="Equation.3">
                  <p:embed/>
                </p:oleObj>
              </mc:Choice>
              <mc:Fallback>
                <p:oleObj name="公式" r:id="rId4" imgW="79248000" imgH="103632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4365625"/>
                        <a:ext cx="6264275" cy="777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031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88125" y="3500438"/>
            <a:ext cx="2555875" cy="251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0315" name="Object 11"/>
          <p:cNvGraphicFramePr>
            <a:graphicFrameLocks noChangeAspect="1"/>
          </p:cNvGraphicFramePr>
          <p:nvPr/>
        </p:nvGraphicFramePr>
        <p:xfrm>
          <a:off x="250825" y="5589588"/>
          <a:ext cx="517683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公式" r:id="rId7" imgW="54254400" imgH="4876800" progId="Equation.3">
                  <p:embed/>
                </p:oleObj>
              </mc:Choice>
              <mc:Fallback>
                <p:oleObj name="公式" r:id="rId7" imgW="54254400" imgH="48768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25" y="5589588"/>
                        <a:ext cx="5176838" cy="442912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4" name="Picture 12" descr="11-2-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6390" y="404813"/>
            <a:ext cx="62658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4099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数字逻辑</a:t>
            </a:r>
            <a:endParaRPr lang="zh-CN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/>
        </p:nvSpPr>
        <p:spPr>
          <a:xfrm>
            <a:off x="374650" y="2060575"/>
            <a:ext cx="8512810" cy="1470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数</a:t>
            </a: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模（</a:t>
            </a: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D/A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）和模</a:t>
            </a: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数（</a:t>
            </a: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A/D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）转换</a:t>
            </a:r>
            <a:endParaRPr kumimoji="0" lang="zh-CN" altLang="en-US" sz="4000" smtClean="0">
              <a:effectLst>
                <a:outerShdw blurRad="38100" dist="38100" dir="2700000" algn="tl">
                  <a:srgbClr val="C0C0C0"/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3" name="Object 4"/>
          <p:cNvGraphicFramePr>
            <a:graphicFrameLocks noChangeAspect="1"/>
          </p:cNvGraphicFramePr>
          <p:nvPr/>
        </p:nvGraphicFramePr>
        <p:xfrm>
          <a:off x="242888" y="225425"/>
          <a:ext cx="8405812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公式" r:id="rId1" imgW="115824000" imgH="20116800" progId="Equation.3">
                  <p:embed/>
                </p:oleObj>
              </mc:Choice>
              <mc:Fallback>
                <p:oleObj name="公式" r:id="rId1" imgW="115824000" imgH="20116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888" y="225425"/>
                        <a:ext cx="8405812" cy="1411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33" name="Object 5"/>
          <p:cNvGraphicFramePr>
            <a:graphicFrameLocks noChangeAspect="1"/>
          </p:cNvGraphicFramePr>
          <p:nvPr/>
        </p:nvGraphicFramePr>
        <p:xfrm>
          <a:off x="390525" y="1651000"/>
          <a:ext cx="74993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公式" r:id="rId3" imgW="85039200" imgH="29260800" progId="Equation.3">
                  <p:embed/>
                </p:oleObj>
              </mc:Choice>
              <mc:Fallback>
                <p:oleObj name="公式" r:id="rId3" imgW="85039200" imgH="29260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1651000"/>
                        <a:ext cx="7499350" cy="2446338"/>
                      </a:xfrm>
                      <a:prstGeom prst="rect">
                        <a:avLst/>
                      </a:prstGeom>
                      <a:solidFill>
                        <a:srgbClr val="FFFF66">
                          <a:alpha val="5215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334" name="Object 6"/>
          <p:cNvGraphicFramePr>
            <a:graphicFrameLocks noChangeAspect="1"/>
          </p:cNvGraphicFramePr>
          <p:nvPr/>
        </p:nvGraphicFramePr>
        <p:xfrm>
          <a:off x="395288" y="4221163"/>
          <a:ext cx="6359525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公式" r:id="rId5" imgW="71628000" imgH="25603200" progId="Equation.3">
                  <p:embed/>
                </p:oleObj>
              </mc:Choice>
              <mc:Fallback>
                <p:oleObj name="公式" r:id="rId5" imgW="71628000" imgH="256032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4221163"/>
                        <a:ext cx="6359525" cy="2271712"/>
                      </a:xfrm>
                      <a:prstGeom prst="rect">
                        <a:avLst/>
                      </a:prstGeom>
                      <a:solidFill>
                        <a:srgbClr val="FF99CC">
                          <a:alpha val="5215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05" name="Object 5"/>
          <p:cNvGraphicFramePr>
            <a:graphicFrameLocks noChangeAspect="1"/>
          </p:cNvGraphicFramePr>
          <p:nvPr/>
        </p:nvGraphicFramePr>
        <p:xfrm>
          <a:off x="444818" y="1153478"/>
          <a:ext cx="5095875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公式" r:id="rId1" imgW="59740800" imgH="32613600" progId="Equation.3">
                  <p:embed/>
                </p:oleObj>
              </mc:Choice>
              <mc:Fallback>
                <p:oleObj name="公式" r:id="rId1" imgW="59740800" imgH="32613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818" y="1153478"/>
                        <a:ext cx="5095875" cy="2782887"/>
                      </a:xfrm>
                      <a:prstGeom prst="rect">
                        <a:avLst/>
                      </a:prstGeom>
                      <a:solidFill>
                        <a:srgbClr val="99FF33">
                          <a:alpha val="5215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283" name="Rectangle 3"/>
          <p:cNvSpPr>
            <a:spLocks noGrp="1" noChangeArrowheads="1"/>
          </p:cNvSpPr>
          <p:nvPr>
            <p:ph idx="1"/>
          </p:nvPr>
        </p:nvSpPr>
        <p:spPr>
          <a:xfrm>
            <a:off x="395605" y="173990"/>
            <a:ext cx="8137525" cy="445770"/>
          </a:xfrm>
        </p:spPr>
        <p:txBody>
          <a:bodyPr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误差分析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DAC</a:t>
            </a:r>
            <a:endParaRPr lang="en-US" altLang="zh-CN"/>
          </a:p>
        </p:txBody>
      </p:sp>
      <p:graphicFrame>
        <p:nvGraphicFramePr>
          <p:cNvPr id="4" name="对象 3"/>
          <p:cNvGraphicFramePr/>
          <p:nvPr/>
        </p:nvGraphicFramePr>
        <p:xfrm>
          <a:off x="231140" y="1167130"/>
          <a:ext cx="8543925" cy="399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325100" imgH="4981575" progId="Paint.Picture">
                  <p:embed/>
                </p:oleObj>
              </mc:Choice>
              <mc:Fallback>
                <p:oleObj name="" r:id="rId1" imgW="10325100" imgH="49815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167130"/>
                        <a:ext cx="8543925" cy="399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7" name="Text Box 3"/>
          <p:cNvSpPr txBox="1">
            <a:spLocks noChangeArrowheads="1"/>
          </p:cNvSpPr>
          <p:nvPr/>
        </p:nvSpPr>
        <p:spPr bwMode="auto">
          <a:xfrm>
            <a:off x="6300788" y="2341245"/>
            <a:ext cx="1441450" cy="10048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66FF"/>
                </a:solidFill>
                <a:latin typeface="Comic Sans MS" panose="030F0702030302020204" pitchFamily="66" charset="0"/>
              </a:rPr>
              <a:t>D</a:t>
            </a:r>
            <a:endParaRPr lang="en-US" altLang="zh-CN" sz="2400">
              <a:solidFill>
                <a:srgbClr val="0066FF"/>
              </a:solidFill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66FF"/>
                </a:solidFill>
                <a:latin typeface="Comic Sans MS" panose="030F0702030302020204" pitchFamily="66" charset="0"/>
              </a:rPr>
              <a:t>111101…</a:t>
            </a:r>
            <a:endParaRPr lang="en-US" altLang="zh-CN" sz="2400">
              <a:solidFill>
                <a:srgbClr val="0066FF"/>
              </a:solidFill>
              <a:latin typeface="Comic Sans MS" panose="030F0702030302020204" pitchFamily="66" charset="0"/>
            </a:endParaRPr>
          </a:p>
        </p:txBody>
      </p:sp>
      <p:sp>
        <p:nvSpPr>
          <p:cNvPr id="615428" name="Rectangle 4"/>
          <p:cNvSpPr>
            <a:spLocks noChangeArrowheads="1"/>
          </p:cNvSpPr>
          <p:nvPr/>
        </p:nvSpPr>
        <p:spPr bwMode="auto">
          <a:xfrm>
            <a:off x="3708400" y="2341245"/>
            <a:ext cx="1081088" cy="17287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200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A/D</a:t>
            </a:r>
            <a:endParaRPr lang="en-US" altLang="zh-CN" sz="3200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615429" name="Line 5"/>
          <p:cNvSpPr>
            <a:spLocks noChangeShapeType="1"/>
          </p:cNvSpPr>
          <p:nvPr/>
        </p:nvSpPr>
        <p:spPr bwMode="auto">
          <a:xfrm>
            <a:off x="4787900" y="2990533"/>
            <a:ext cx="1439863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615430" name="Line 6"/>
          <p:cNvSpPr>
            <a:spLocks noChangeShapeType="1"/>
          </p:cNvSpPr>
          <p:nvPr/>
        </p:nvSpPr>
        <p:spPr bwMode="auto">
          <a:xfrm>
            <a:off x="3059113" y="2990533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615431" name="Text Box 7"/>
          <p:cNvSpPr txBox="1">
            <a:spLocks noChangeArrowheads="1"/>
          </p:cNvSpPr>
          <p:nvPr/>
        </p:nvSpPr>
        <p:spPr bwMode="auto">
          <a:xfrm>
            <a:off x="827088" y="2198370"/>
            <a:ext cx="2663825" cy="1343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A(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电压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或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电流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endParaRPr lang="en-US" altLang="zh-CN" sz="280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  </a:t>
            </a:r>
            <a:r>
              <a:rPr lang="zh-CN" altLang="en-US" sz="3600">
                <a:solidFill>
                  <a:srgbClr val="FF0000"/>
                </a:solidFill>
                <a:latin typeface="Comic Sans MS" panose="030F0702030302020204" pitchFamily="66" charset="0"/>
              </a:rPr>
              <a:t>？</a:t>
            </a:r>
            <a:endParaRPr lang="zh-CN" altLang="en-US" sz="36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15432" name="Rectangle 8"/>
          <p:cNvSpPr>
            <a:spLocks noChangeArrowheads="1"/>
          </p:cNvSpPr>
          <p:nvPr/>
        </p:nvSpPr>
        <p:spPr bwMode="auto">
          <a:xfrm>
            <a:off x="395288" y="253683"/>
            <a:ext cx="8137525" cy="57277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8.4     </a:t>
            </a: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A/D</a:t>
            </a:r>
            <a:r>
              <a:rPr lang="zh-CN" alt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转换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的</a:t>
            </a:r>
            <a:r>
              <a:rPr lang="zh-CN" alt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基本原理</a:t>
            </a:r>
            <a:endParaRPr lang="en-US" altLang="zh-CN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					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输入连续变化电压，输出为不连</a:t>
            </a:r>
            <a:endParaRPr lang="en-US" altLang="zh-CN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					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楷体_GB2312" pitchFamily="49" charset="-122"/>
              </a:rPr>
              <a:t>续的数字量</a:t>
            </a:r>
            <a:endParaRPr lang="zh-CN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ea typeface="楷体_GB2312" pitchFamily="49" charset="-122"/>
            </a:endParaRPr>
          </a:p>
        </p:txBody>
      </p:sp>
      <p:pic>
        <p:nvPicPr>
          <p:cNvPr id="615434" name="Picture 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3565208"/>
            <a:ext cx="324008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5436" name="Object 12"/>
          <p:cNvGraphicFramePr>
            <a:graphicFrameLocks noChangeAspect="1"/>
          </p:cNvGraphicFramePr>
          <p:nvPr/>
        </p:nvGraphicFramePr>
        <p:xfrm>
          <a:off x="3419475" y="4501833"/>
          <a:ext cx="49688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公式" r:id="rId2" imgW="64008000" imgH="10972800" progId="Equation.3">
                  <p:embed/>
                </p:oleObj>
              </mc:Choice>
              <mc:Fallback>
                <p:oleObj name="公式" r:id="rId2" imgW="64008000" imgH="10972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9475" y="4501833"/>
                        <a:ext cx="4968875" cy="850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>
          <a:xfrm>
            <a:off x="179705" y="254000"/>
            <a:ext cx="8964295" cy="1952625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二、量化和编码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量化：将采样电压表示为最小数量单位（</a:t>
            </a:r>
            <a:r>
              <a:rPr lang="el-GR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Δ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）的整数倍</a:t>
            </a: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编码：将量化的结果用代码表示出来（二进制，二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十进制）</a:t>
            </a: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量化误差：当采样电压不能被</a:t>
            </a:r>
            <a:r>
              <a:rPr lang="el-GR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Δ</a:t>
            </a:r>
            <a:r>
              <a:rPr lang="zh-CN" altLang="el-GR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整除时，将引入量化误差</a:t>
            </a:r>
            <a:endParaRPr lang="zh-CN" altLang="el-GR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684530" y="2051050"/>
          <a:ext cx="7848600" cy="426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VISIO" r:id="rId1" imgW="5353050" imgH="3000375" progId="Visio.Drawing.11">
                  <p:embed/>
                </p:oleObj>
              </mc:Choice>
              <mc:Fallback>
                <p:oleObj name="VISIO" r:id="rId1" imgW="5353050" imgH="3000375" progId="Visio.Drawing.11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530" y="2051050"/>
                        <a:ext cx="7848600" cy="42614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7" descr="11-3-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35150" y="825818"/>
            <a:ext cx="4572000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1266" name="Rectangle 2"/>
          <p:cNvSpPr>
            <a:spLocks noGrp="1" noChangeArrowheads="1"/>
          </p:cNvSpPr>
          <p:nvPr>
            <p:ph idx="1"/>
          </p:nvPr>
        </p:nvSpPr>
        <p:spPr>
          <a:xfrm>
            <a:off x="427355" y="167640"/>
            <a:ext cx="8137525" cy="45148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抽样保持电路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51268" name="Object 4"/>
          <p:cNvGraphicFramePr>
            <a:graphicFrameLocks noChangeAspect="1"/>
          </p:cNvGraphicFramePr>
          <p:nvPr/>
        </p:nvGraphicFramePr>
        <p:xfrm>
          <a:off x="142875" y="3191510"/>
          <a:ext cx="3060700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Photo Editor 照片" r:id="rId2" imgW="14982825" imgH="6486525" progId="">
                  <p:embed/>
                </p:oleObj>
              </mc:Choice>
              <mc:Fallback>
                <p:oleObj name="Photo Editor 照片" r:id="rId2" imgW="14982825" imgH="6486525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3191510"/>
                        <a:ext cx="3060700" cy="13255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1269" name="Object 5"/>
          <p:cNvGraphicFramePr>
            <a:graphicFrameLocks noChangeAspect="1"/>
          </p:cNvGraphicFramePr>
          <p:nvPr/>
        </p:nvGraphicFramePr>
        <p:xfrm>
          <a:off x="5795963" y="3005773"/>
          <a:ext cx="3203575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Photo Editor 照片" r:id="rId4" imgW="15020925" imgH="6334125" progId="">
                  <p:embed/>
                </p:oleObj>
              </mc:Choice>
              <mc:Fallback>
                <p:oleObj name="Photo Editor 照片" r:id="rId4" imgW="15020925" imgH="6334125" progId="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5963" y="3005773"/>
                        <a:ext cx="3203575" cy="13493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1270" name="Text Box 6"/>
          <p:cNvSpPr txBox="1">
            <a:spLocks noChangeArrowheads="1"/>
          </p:cNvSpPr>
          <p:nvPr/>
        </p:nvSpPr>
        <p:spPr bwMode="auto">
          <a:xfrm>
            <a:off x="2555875" y="4447223"/>
            <a:ext cx="4465638" cy="1552575"/>
          </a:xfrm>
          <a:prstGeom prst="rect">
            <a:avLst/>
          </a:prstGeom>
          <a:solidFill>
            <a:srgbClr val="FF99CC">
              <a:alpha val="44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！加大输入电阻</a:t>
            </a:r>
            <a:endParaRPr lang="en-US" altLang="zh-CN" sz="2400"/>
          </a:p>
          <a:p>
            <a:pPr>
              <a:spcBef>
                <a:spcPct val="50000"/>
              </a:spcBef>
            </a:pPr>
            <a:r>
              <a:rPr lang="zh-CN" altLang="en-US" sz="2400"/>
              <a:t>！减小输出电阻</a:t>
            </a:r>
            <a:endParaRPr lang="en-US" altLang="zh-CN" sz="2400"/>
          </a:p>
          <a:p>
            <a:pPr>
              <a:spcBef>
                <a:spcPct val="50000"/>
              </a:spcBef>
            </a:pPr>
            <a:r>
              <a:rPr lang="zh-CN" altLang="en-US" sz="2400"/>
              <a:t>！</a:t>
            </a:r>
            <a:r>
              <a:rPr lang="en-US" altLang="zh-CN" sz="2400"/>
              <a:t>Av=1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7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 descr="11-3-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388" y="1628775"/>
            <a:ext cx="871378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1266" name="Rectangle 2"/>
          <p:cNvSpPr>
            <a:spLocks noGrp="1" noChangeArrowheads="1"/>
          </p:cNvSpPr>
          <p:nvPr>
            <p:ph idx="1"/>
          </p:nvPr>
        </p:nvSpPr>
        <p:spPr>
          <a:xfrm>
            <a:off x="427355" y="167640"/>
            <a:ext cx="8137525" cy="451485"/>
          </a:xfrm>
        </p:spPr>
        <p:txBody>
          <a:bodyPr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抽样保持电路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0040" y="-26670"/>
            <a:ext cx="8229600" cy="838200"/>
          </a:xfrm>
        </p:spPr>
        <p:txBody>
          <a:bodyPr/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8.6.1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并联比较型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A/D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9699" name="Picture 43" descr="11-3-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91610" y="948467"/>
            <a:ext cx="455771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3359" name="Group 47"/>
          <p:cNvGrpSpPr/>
          <p:nvPr/>
        </p:nvGrpSpPr>
        <p:grpSpPr bwMode="auto">
          <a:xfrm>
            <a:off x="4360228" y="1045622"/>
            <a:ext cx="3671887" cy="5040312"/>
            <a:chOff x="2699" y="663"/>
            <a:chExt cx="2313" cy="3175"/>
          </a:xfrm>
        </p:grpSpPr>
        <p:sp>
          <p:nvSpPr>
            <p:cNvPr id="653318" name="Rectangle 6"/>
            <p:cNvSpPr>
              <a:spLocks noChangeArrowheads="1"/>
            </p:cNvSpPr>
            <p:nvPr/>
          </p:nvSpPr>
          <p:spPr bwMode="auto">
            <a:xfrm>
              <a:off x="2699" y="663"/>
              <a:ext cx="680" cy="3175"/>
            </a:xfrm>
            <a:prstGeom prst="rect">
              <a:avLst/>
            </a:prstGeom>
            <a:solidFill>
              <a:srgbClr val="99CCFF">
                <a:alpha val="19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19" name="Rectangle 7"/>
            <p:cNvSpPr>
              <a:spLocks noChangeArrowheads="1"/>
            </p:cNvSpPr>
            <p:nvPr/>
          </p:nvSpPr>
          <p:spPr bwMode="auto">
            <a:xfrm>
              <a:off x="3334" y="935"/>
              <a:ext cx="499" cy="2767"/>
            </a:xfrm>
            <a:prstGeom prst="rect">
              <a:avLst/>
            </a:prstGeom>
            <a:solidFill>
              <a:srgbClr val="FFFF66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20" name="Rectangle 8"/>
            <p:cNvSpPr>
              <a:spLocks noChangeArrowheads="1"/>
            </p:cNvSpPr>
            <p:nvPr/>
          </p:nvSpPr>
          <p:spPr bwMode="auto">
            <a:xfrm>
              <a:off x="3833" y="935"/>
              <a:ext cx="1179" cy="2767"/>
            </a:xfrm>
            <a:prstGeom prst="rect">
              <a:avLst/>
            </a:prstGeom>
            <a:solidFill>
              <a:srgbClr val="FFCC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grpSp>
        <p:nvGrpSpPr>
          <p:cNvPr id="653321" name="Group 9"/>
          <p:cNvGrpSpPr/>
          <p:nvPr/>
        </p:nvGrpSpPr>
        <p:grpSpPr bwMode="auto">
          <a:xfrm>
            <a:off x="81915" y="1826989"/>
            <a:ext cx="3436938" cy="4600575"/>
            <a:chOff x="-18" y="1289"/>
            <a:chExt cx="2165" cy="2898"/>
          </a:xfrm>
        </p:grpSpPr>
        <p:graphicFrame>
          <p:nvGraphicFramePr>
            <p:cNvPr id="29718" name="Object 10"/>
            <p:cNvGraphicFramePr>
              <a:graphicFrameLocks noChangeAspect="1"/>
            </p:cNvGraphicFramePr>
            <p:nvPr/>
          </p:nvGraphicFramePr>
          <p:xfrm>
            <a:off x="379" y="3838"/>
            <a:ext cx="1213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" name="公式" r:id="rId2" imgW="32918400" imgH="9448800" progId="Equation.3">
                    <p:embed/>
                  </p:oleObj>
                </mc:Choice>
                <mc:Fallback>
                  <p:oleObj name="公式" r:id="rId2" imgW="32918400" imgH="9448800" progId="Equation.3">
                    <p:embed/>
                    <p:pic>
                      <p:nvPicPr>
                        <p:cNvPr id="0" name="Object 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79" y="3838"/>
                          <a:ext cx="1213" cy="34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9" name="Object 11"/>
            <p:cNvGraphicFramePr>
              <a:graphicFrameLocks noChangeAspect="1"/>
            </p:cNvGraphicFramePr>
            <p:nvPr/>
          </p:nvGraphicFramePr>
          <p:xfrm>
            <a:off x="281" y="3475"/>
            <a:ext cx="1801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6" name="公式" r:id="rId4" imgW="39014400" imgH="9448800" progId="Equation.3">
                    <p:embed/>
                  </p:oleObj>
                </mc:Choice>
                <mc:Fallback>
                  <p:oleObj name="公式" r:id="rId4" imgW="39014400" imgH="9448800" progId="Equation.3">
                    <p:embed/>
                    <p:pic>
                      <p:nvPicPr>
                        <p:cNvPr id="0" name="Object 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1" y="3475"/>
                          <a:ext cx="1801" cy="34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0" name="Object 12"/>
            <p:cNvGraphicFramePr>
              <a:graphicFrameLocks noChangeAspect="1"/>
            </p:cNvGraphicFramePr>
            <p:nvPr/>
          </p:nvGraphicFramePr>
          <p:xfrm>
            <a:off x="-15" y="3113"/>
            <a:ext cx="1914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7" name="公式" r:id="rId6" imgW="39014400" imgH="9448800" progId="Equation.3">
                    <p:embed/>
                  </p:oleObj>
                </mc:Choice>
                <mc:Fallback>
                  <p:oleObj name="公式" r:id="rId6" imgW="39014400" imgH="9448800" progId="Equation.3">
                    <p:embed/>
                    <p:pic>
                      <p:nvPicPr>
                        <p:cNvPr id="0" name="Object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-15" y="3113"/>
                          <a:ext cx="1914" cy="36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1" name="Object 13"/>
            <p:cNvGraphicFramePr>
              <a:graphicFrameLocks noChangeAspect="1"/>
            </p:cNvGraphicFramePr>
            <p:nvPr/>
          </p:nvGraphicFramePr>
          <p:xfrm>
            <a:off x="234" y="2794"/>
            <a:ext cx="191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8" name="公式" r:id="rId8" imgW="39014400" imgH="9448800" progId="Equation.3">
                    <p:embed/>
                  </p:oleObj>
                </mc:Choice>
                <mc:Fallback>
                  <p:oleObj name="公式" r:id="rId8" imgW="39014400" imgH="9448800" progId="Equation.3">
                    <p:embed/>
                    <p:pic>
                      <p:nvPicPr>
                        <p:cNvPr id="0" name="Object 1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4" y="2794"/>
                          <a:ext cx="1913" cy="32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26" name="Line 14"/>
            <p:cNvSpPr>
              <a:spLocks noChangeShapeType="1"/>
            </p:cNvSpPr>
            <p:nvPr/>
          </p:nvSpPr>
          <p:spPr bwMode="auto">
            <a:xfrm>
              <a:off x="-9" y="3829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27" name="Line 15"/>
            <p:cNvSpPr>
              <a:spLocks noChangeShapeType="1"/>
            </p:cNvSpPr>
            <p:nvPr/>
          </p:nvSpPr>
          <p:spPr bwMode="auto">
            <a:xfrm>
              <a:off x="0" y="3457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28" name="Line 16"/>
            <p:cNvSpPr>
              <a:spLocks noChangeShapeType="1"/>
            </p:cNvSpPr>
            <p:nvPr/>
          </p:nvSpPr>
          <p:spPr bwMode="auto">
            <a:xfrm>
              <a:off x="0" y="3113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29" name="Line 17"/>
            <p:cNvSpPr>
              <a:spLocks noChangeShapeType="1"/>
            </p:cNvSpPr>
            <p:nvPr/>
          </p:nvSpPr>
          <p:spPr bwMode="auto">
            <a:xfrm>
              <a:off x="4" y="2750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29726" name="Object 18"/>
            <p:cNvGraphicFramePr>
              <a:graphicFrameLocks noChangeAspect="1"/>
            </p:cNvGraphicFramePr>
            <p:nvPr/>
          </p:nvGraphicFramePr>
          <p:xfrm>
            <a:off x="-15" y="2432"/>
            <a:ext cx="191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" name="公式" r:id="rId10" imgW="39014400" imgH="9448800" progId="Equation.3">
                    <p:embed/>
                  </p:oleObj>
                </mc:Choice>
                <mc:Fallback>
                  <p:oleObj name="公式" r:id="rId10" imgW="39014400" imgH="9448800" progId="Equation.3">
                    <p:embed/>
                    <p:pic>
                      <p:nvPicPr>
                        <p:cNvPr id="0" name="Object 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-15" y="2432"/>
                          <a:ext cx="1913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31" name="Line 19"/>
            <p:cNvSpPr>
              <a:spLocks noChangeShapeType="1"/>
            </p:cNvSpPr>
            <p:nvPr/>
          </p:nvSpPr>
          <p:spPr bwMode="auto">
            <a:xfrm>
              <a:off x="-18" y="2387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29728" name="Object 20"/>
            <p:cNvGraphicFramePr>
              <a:graphicFrameLocks noChangeAspect="1"/>
            </p:cNvGraphicFramePr>
            <p:nvPr/>
          </p:nvGraphicFramePr>
          <p:xfrm>
            <a:off x="234" y="2069"/>
            <a:ext cx="191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公式" r:id="rId12" imgW="39014400" imgH="9448800" progId="Equation.3">
                    <p:embed/>
                  </p:oleObj>
                </mc:Choice>
                <mc:Fallback>
                  <p:oleObj name="公式" r:id="rId12" imgW="39014400" imgH="9448800" progId="Equation.3">
                    <p:embed/>
                    <p:pic>
                      <p:nvPicPr>
                        <p:cNvPr id="0" name="Object 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34" y="2069"/>
                          <a:ext cx="1913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33" name="Line 21"/>
            <p:cNvSpPr>
              <a:spLocks noChangeShapeType="1"/>
            </p:cNvSpPr>
            <p:nvPr/>
          </p:nvSpPr>
          <p:spPr bwMode="auto">
            <a:xfrm>
              <a:off x="27" y="2024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29730" name="Object 22"/>
            <p:cNvGraphicFramePr>
              <a:graphicFrameLocks noChangeAspect="1"/>
            </p:cNvGraphicFramePr>
            <p:nvPr/>
          </p:nvGraphicFramePr>
          <p:xfrm>
            <a:off x="-15" y="1707"/>
            <a:ext cx="191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name="公式" r:id="rId14" imgW="39014400" imgH="9448800" progId="Equation.3">
                    <p:embed/>
                  </p:oleObj>
                </mc:Choice>
                <mc:Fallback>
                  <p:oleObj name="公式" r:id="rId14" imgW="39014400" imgH="9448800" progId="Equation.3">
                    <p:embed/>
                    <p:pic>
                      <p:nvPicPr>
                        <p:cNvPr id="0" name="Object 2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-15" y="1707"/>
                          <a:ext cx="1913" cy="31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35" name="Line 23"/>
            <p:cNvSpPr>
              <a:spLocks noChangeShapeType="1"/>
            </p:cNvSpPr>
            <p:nvPr/>
          </p:nvSpPr>
          <p:spPr bwMode="auto">
            <a:xfrm>
              <a:off x="4" y="1661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29732" name="Object 24"/>
            <p:cNvGraphicFramePr>
              <a:graphicFrameLocks noChangeAspect="1"/>
            </p:cNvGraphicFramePr>
            <p:nvPr/>
          </p:nvGraphicFramePr>
          <p:xfrm>
            <a:off x="196" y="1298"/>
            <a:ext cx="189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2" name="公式" r:id="rId16" imgW="38709600" imgH="9448800" progId="Equation.3">
                    <p:embed/>
                  </p:oleObj>
                </mc:Choice>
                <mc:Fallback>
                  <p:oleObj name="公式" r:id="rId16" imgW="38709600" imgH="9448800" progId="Equation.3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96" y="1298"/>
                          <a:ext cx="1898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37" name="Line 25"/>
            <p:cNvSpPr>
              <a:spLocks noChangeShapeType="1"/>
            </p:cNvSpPr>
            <p:nvPr/>
          </p:nvSpPr>
          <p:spPr bwMode="auto">
            <a:xfrm>
              <a:off x="0" y="1289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38" name="Line 26"/>
            <p:cNvSpPr>
              <a:spLocks noChangeShapeType="1"/>
            </p:cNvSpPr>
            <p:nvPr/>
          </p:nvSpPr>
          <p:spPr bwMode="auto">
            <a:xfrm>
              <a:off x="4" y="4183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grpSp>
        <p:nvGrpSpPr>
          <p:cNvPr id="653360" name="Group 48"/>
          <p:cNvGrpSpPr/>
          <p:nvPr/>
        </p:nvGrpSpPr>
        <p:grpSpPr bwMode="auto">
          <a:xfrm>
            <a:off x="3352165" y="1611089"/>
            <a:ext cx="1511300" cy="4618038"/>
            <a:chOff x="2064" y="1162"/>
            <a:chExt cx="952" cy="2909"/>
          </a:xfrm>
        </p:grpSpPr>
        <p:graphicFrame>
          <p:nvGraphicFramePr>
            <p:cNvPr id="29704" name="Object 28"/>
            <p:cNvGraphicFramePr>
              <a:graphicFrameLocks noChangeAspect="1"/>
            </p:cNvGraphicFramePr>
            <p:nvPr/>
          </p:nvGraphicFramePr>
          <p:xfrm>
            <a:off x="2064" y="3711"/>
            <a:ext cx="347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3" name="公式" r:id="rId18" imgW="9144000" imgH="9448800" progId="Equation.3">
                    <p:embed/>
                  </p:oleObj>
                </mc:Choice>
                <mc:Fallback>
                  <p:oleObj name="公式" r:id="rId18" imgW="9144000" imgH="9448800" progId="Equation.3">
                    <p:embed/>
                    <p:pic>
                      <p:nvPicPr>
                        <p:cNvPr id="0" name="Object 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064" y="3711"/>
                          <a:ext cx="347" cy="360"/>
                        </a:xfrm>
                        <a:prstGeom prst="rect">
                          <a:avLst/>
                        </a:prstGeom>
                        <a:solidFill>
                          <a:srgbClr val="99FF33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29"/>
            <p:cNvGraphicFramePr>
              <a:graphicFrameLocks noChangeAspect="1"/>
            </p:cNvGraphicFramePr>
            <p:nvPr/>
          </p:nvGraphicFramePr>
          <p:xfrm>
            <a:off x="2064" y="3349"/>
            <a:ext cx="347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公式" r:id="rId20" imgW="9144000" imgH="9448800" progId="Equation.3">
                    <p:embed/>
                  </p:oleObj>
                </mc:Choice>
                <mc:Fallback>
                  <p:oleObj name="公式" r:id="rId20" imgW="9144000" imgH="9448800" progId="Equation.3">
                    <p:embed/>
                    <p:pic>
                      <p:nvPicPr>
                        <p:cNvPr id="0" name="Object 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064" y="3349"/>
                          <a:ext cx="347" cy="358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6" name="Object 30"/>
            <p:cNvGraphicFramePr>
              <a:graphicFrameLocks noChangeAspect="1"/>
            </p:cNvGraphicFramePr>
            <p:nvPr/>
          </p:nvGraphicFramePr>
          <p:xfrm>
            <a:off x="2064" y="2986"/>
            <a:ext cx="347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5" name="公式" r:id="rId22" imgW="9144000" imgH="9448800" progId="Equation.3">
                    <p:embed/>
                  </p:oleObj>
                </mc:Choice>
                <mc:Fallback>
                  <p:oleObj name="公式" r:id="rId22" imgW="9144000" imgH="9448800" progId="Equation.3">
                    <p:embed/>
                    <p:pic>
                      <p:nvPicPr>
                        <p:cNvPr id="0" name="Object 3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064" y="2986"/>
                          <a:ext cx="347" cy="358"/>
                        </a:xfrm>
                        <a:prstGeom prst="rect">
                          <a:avLst/>
                        </a:prstGeom>
                        <a:solidFill>
                          <a:srgbClr val="99FF33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7" name="Object 31"/>
            <p:cNvGraphicFramePr>
              <a:graphicFrameLocks noChangeAspect="1"/>
            </p:cNvGraphicFramePr>
            <p:nvPr/>
          </p:nvGraphicFramePr>
          <p:xfrm>
            <a:off x="2064" y="2623"/>
            <a:ext cx="34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6" name="公式" r:id="rId24" imgW="9144000" imgH="9448800" progId="Equation.3">
                    <p:embed/>
                  </p:oleObj>
                </mc:Choice>
                <mc:Fallback>
                  <p:oleObj name="公式" r:id="rId24" imgW="9144000" imgH="9448800" progId="Equation.3">
                    <p:embed/>
                    <p:pic>
                      <p:nvPicPr>
                        <p:cNvPr id="0" name="Object 3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2064" y="2623"/>
                          <a:ext cx="349" cy="360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8" name="Object 32"/>
            <p:cNvGraphicFramePr>
              <a:graphicFrameLocks noChangeAspect="1"/>
            </p:cNvGraphicFramePr>
            <p:nvPr/>
          </p:nvGraphicFramePr>
          <p:xfrm>
            <a:off x="2064" y="2260"/>
            <a:ext cx="34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7" name="公式" r:id="rId26" imgW="9144000" imgH="9448800" progId="Equation.3">
                    <p:embed/>
                  </p:oleObj>
                </mc:Choice>
                <mc:Fallback>
                  <p:oleObj name="公式" r:id="rId26" imgW="9144000" imgH="9448800" progId="Equation.3">
                    <p:embed/>
                    <p:pic>
                      <p:nvPicPr>
                        <p:cNvPr id="0" name="Object 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064" y="2260"/>
                          <a:ext cx="349" cy="360"/>
                        </a:xfrm>
                        <a:prstGeom prst="rect">
                          <a:avLst/>
                        </a:prstGeom>
                        <a:solidFill>
                          <a:srgbClr val="99FF33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9" name="Object 33"/>
            <p:cNvGraphicFramePr>
              <a:graphicFrameLocks noChangeAspect="1"/>
            </p:cNvGraphicFramePr>
            <p:nvPr/>
          </p:nvGraphicFramePr>
          <p:xfrm>
            <a:off x="2064" y="1897"/>
            <a:ext cx="349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8" name="公式" r:id="rId28" imgW="9144000" imgH="9448800" progId="Equation.3">
                    <p:embed/>
                  </p:oleObj>
                </mc:Choice>
                <mc:Fallback>
                  <p:oleObj name="公式" r:id="rId28" imgW="9144000" imgH="9448800" progId="Equation.3">
                    <p:embed/>
                    <p:pic>
                      <p:nvPicPr>
                        <p:cNvPr id="0" name="Object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2064" y="1897"/>
                          <a:ext cx="349" cy="359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0" name="Object 34"/>
            <p:cNvGraphicFramePr>
              <a:graphicFrameLocks noChangeAspect="1"/>
            </p:cNvGraphicFramePr>
            <p:nvPr/>
          </p:nvGraphicFramePr>
          <p:xfrm>
            <a:off x="2064" y="1534"/>
            <a:ext cx="349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9" name="公式" r:id="rId30" imgW="9144000" imgH="9448800" progId="Equation.3">
                    <p:embed/>
                  </p:oleObj>
                </mc:Choice>
                <mc:Fallback>
                  <p:oleObj name="公式" r:id="rId30" imgW="9144000" imgH="9448800" progId="Equation.3">
                    <p:embed/>
                    <p:pic>
                      <p:nvPicPr>
                        <p:cNvPr id="0" name="Object 3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2064" y="1534"/>
                          <a:ext cx="349" cy="359"/>
                        </a:xfrm>
                        <a:prstGeom prst="rect">
                          <a:avLst/>
                        </a:prstGeom>
                        <a:solidFill>
                          <a:srgbClr val="99FF33"/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3347" name="Line 35"/>
            <p:cNvSpPr>
              <a:spLocks noChangeShapeType="1"/>
            </p:cNvSpPr>
            <p:nvPr/>
          </p:nvSpPr>
          <p:spPr bwMode="auto">
            <a:xfrm flipV="1">
              <a:off x="2388" y="3203"/>
              <a:ext cx="628" cy="64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48" name="Line 36"/>
            <p:cNvSpPr>
              <a:spLocks noChangeShapeType="1"/>
            </p:cNvSpPr>
            <p:nvPr/>
          </p:nvSpPr>
          <p:spPr bwMode="auto">
            <a:xfrm flipV="1">
              <a:off x="2352" y="2840"/>
              <a:ext cx="664" cy="64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49" name="Line 37"/>
            <p:cNvSpPr>
              <a:spLocks noChangeShapeType="1"/>
            </p:cNvSpPr>
            <p:nvPr/>
          </p:nvSpPr>
          <p:spPr bwMode="auto">
            <a:xfrm flipV="1">
              <a:off x="2343" y="2478"/>
              <a:ext cx="673" cy="6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50" name="Line 38"/>
            <p:cNvSpPr>
              <a:spLocks noChangeShapeType="1"/>
            </p:cNvSpPr>
            <p:nvPr/>
          </p:nvSpPr>
          <p:spPr bwMode="auto">
            <a:xfrm flipV="1">
              <a:off x="2343" y="2160"/>
              <a:ext cx="673" cy="59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51" name="Line 39"/>
            <p:cNvSpPr>
              <a:spLocks noChangeShapeType="1"/>
            </p:cNvSpPr>
            <p:nvPr/>
          </p:nvSpPr>
          <p:spPr bwMode="auto">
            <a:xfrm flipV="1">
              <a:off x="2336" y="1797"/>
              <a:ext cx="680" cy="59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52" name="Line 40"/>
            <p:cNvSpPr>
              <a:spLocks noChangeShapeType="1"/>
            </p:cNvSpPr>
            <p:nvPr/>
          </p:nvSpPr>
          <p:spPr bwMode="auto">
            <a:xfrm flipV="1">
              <a:off x="2343" y="1480"/>
              <a:ext cx="673" cy="5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3353" name="Line 41"/>
            <p:cNvSpPr>
              <a:spLocks noChangeShapeType="1"/>
            </p:cNvSpPr>
            <p:nvPr/>
          </p:nvSpPr>
          <p:spPr bwMode="auto">
            <a:xfrm flipV="1">
              <a:off x="2381" y="1162"/>
              <a:ext cx="590" cy="499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sp>
        <p:nvSpPr>
          <p:cNvPr id="653354" name="Text Box 42"/>
          <p:cNvSpPr txBox="1">
            <a:spLocks noChangeArrowheads="1"/>
          </p:cNvSpPr>
          <p:nvPr/>
        </p:nvSpPr>
        <p:spPr bwMode="auto">
          <a:xfrm>
            <a:off x="902653" y="963389"/>
            <a:ext cx="2232025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>
                <a:solidFill>
                  <a:srgbClr val="FF3300"/>
                </a:solidFill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rPr>
              <a:t>量化</a:t>
            </a:r>
            <a:endParaRPr lang="zh-CN" altLang="en-US" sz="3200">
              <a:solidFill>
                <a:srgbClr val="FF3300"/>
              </a:solidFill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3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3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5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65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3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3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5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3"/>
          <p:cNvGrpSpPr/>
          <p:nvPr/>
        </p:nvGrpSpPr>
        <p:grpSpPr bwMode="auto">
          <a:xfrm>
            <a:off x="109855" y="977265"/>
            <a:ext cx="3277235" cy="4386580"/>
            <a:chOff x="-18" y="1289"/>
            <a:chExt cx="2165" cy="2898"/>
          </a:xfrm>
        </p:grpSpPr>
        <p:graphicFrame>
          <p:nvGraphicFramePr>
            <p:cNvPr id="30734" name="Object 4"/>
            <p:cNvGraphicFramePr>
              <a:graphicFrameLocks noChangeAspect="1"/>
            </p:cNvGraphicFramePr>
            <p:nvPr/>
          </p:nvGraphicFramePr>
          <p:xfrm>
            <a:off x="380" y="3838"/>
            <a:ext cx="121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09" name="公式" r:id="rId1" imgW="32918400" imgH="9448800" progId="Equation.3">
                    <p:embed/>
                  </p:oleObj>
                </mc:Choice>
                <mc:Fallback>
                  <p:oleObj name="公式" r:id="rId1" imgW="32918400" imgH="9448800" progId="Equation.3">
                    <p:embed/>
                    <p:pic>
                      <p:nvPicPr>
                        <p:cNvPr id="0" name="Object 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0" y="3838"/>
                          <a:ext cx="1212" cy="34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5" name="Object 5"/>
            <p:cNvGraphicFramePr>
              <a:graphicFrameLocks noChangeAspect="1"/>
            </p:cNvGraphicFramePr>
            <p:nvPr/>
          </p:nvGraphicFramePr>
          <p:xfrm>
            <a:off x="282" y="3475"/>
            <a:ext cx="180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0" name="公式" r:id="rId3" imgW="39014400" imgH="9448800" progId="Equation.3">
                    <p:embed/>
                  </p:oleObj>
                </mc:Choice>
                <mc:Fallback>
                  <p:oleObj name="公式" r:id="rId3" imgW="39014400" imgH="9448800" progId="Equation.3">
                    <p:embed/>
                    <p:pic>
                      <p:nvPicPr>
                        <p:cNvPr id="0" name="Object 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2" y="3475"/>
                          <a:ext cx="1800" cy="34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6" name="Object 6"/>
            <p:cNvGraphicFramePr>
              <a:graphicFrameLocks noChangeAspect="1"/>
            </p:cNvGraphicFramePr>
            <p:nvPr/>
          </p:nvGraphicFramePr>
          <p:xfrm>
            <a:off x="-15" y="3113"/>
            <a:ext cx="1914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1" name="公式" r:id="rId5" imgW="39014400" imgH="9448800" progId="Equation.3">
                    <p:embed/>
                  </p:oleObj>
                </mc:Choice>
                <mc:Fallback>
                  <p:oleObj name="公式" r:id="rId5" imgW="39014400" imgH="9448800" progId="Equation.3">
                    <p:embed/>
                    <p:pic>
                      <p:nvPicPr>
                        <p:cNvPr id="0" name="Object 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-15" y="3113"/>
                          <a:ext cx="1914" cy="36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7" name="Object 7"/>
            <p:cNvGraphicFramePr>
              <a:graphicFrameLocks noChangeAspect="1"/>
            </p:cNvGraphicFramePr>
            <p:nvPr/>
          </p:nvGraphicFramePr>
          <p:xfrm>
            <a:off x="234" y="2794"/>
            <a:ext cx="191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2" name="公式" r:id="rId7" imgW="39014400" imgH="9448800" progId="Equation.3">
                    <p:embed/>
                  </p:oleObj>
                </mc:Choice>
                <mc:Fallback>
                  <p:oleObj name="公式" r:id="rId7" imgW="39014400" imgH="9448800" progId="Equation.3">
                    <p:embed/>
                    <p:pic>
                      <p:nvPicPr>
                        <p:cNvPr id="0" name="Object 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34" y="2794"/>
                          <a:ext cx="1913" cy="32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4344" name="Line 8"/>
            <p:cNvSpPr>
              <a:spLocks noChangeShapeType="1"/>
            </p:cNvSpPr>
            <p:nvPr/>
          </p:nvSpPr>
          <p:spPr bwMode="auto">
            <a:xfrm>
              <a:off x="-9" y="3829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45" name="Line 9"/>
            <p:cNvSpPr>
              <a:spLocks noChangeShapeType="1"/>
            </p:cNvSpPr>
            <p:nvPr/>
          </p:nvSpPr>
          <p:spPr bwMode="auto">
            <a:xfrm>
              <a:off x="0" y="3457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46" name="Line 10"/>
            <p:cNvSpPr>
              <a:spLocks noChangeShapeType="1"/>
            </p:cNvSpPr>
            <p:nvPr/>
          </p:nvSpPr>
          <p:spPr bwMode="auto">
            <a:xfrm>
              <a:off x="0" y="3113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47" name="Line 11"/>
            <p:cNvSpPr>
              <a:spLocks noChangeShapeType="1"/>
            </p:cNvSpPr>
            <p:nvPr/>
          </p:nvSpPr>
          <p:spPr bwMode="auto">
            <a:xfrm>
              <a:off x="4" y="2750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30742" name="Object 12"/>
            <p:cNvGraphicFramePr>
              <a:graphicFrameLocks noChangeAspect="1"/>
            </p:cNvGraphicFramePr>
            <p:nvPr/>
          </p:nvGraphicFramePr>
          <p:xfrm>
            <a:off x="-15" y="2432"/>
            <a:ext cx="191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" name="公式" r:id="rId9" imgW="39014400" imgH="9448800" progId="Equation.3">
                    <p:embed/>
                  </p:oleObj>
                </mc:Choice>
                <mc:Fallback>
                  <p:oleObj name="公式" r:id="rId9" imgW="39014400" imgH="9448800" progId="Equation.3">
                    <p:embed/>
                    <p:pic>
                      <p:nvPicPr>
                        <p:cNvPr id="0" name="Object 1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-15" y="2432"/>
                          <a:ext cx="1912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4349" name="Line 13"/>
            <p:cNvSpPr>
              <a:spLocks noChangeShapeType="1"/>
            </p:cNvSpPr>
            <p:nvPr/>
          </p:nvSpPr>
          <p:spPr bwMode="auto">
            <a:xfrm>
              <a:off x="-18" y="2387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30744" name="Object 14"/>
            <p:cNvGraphicFramePr>
              <a:graphicFrameLocks noChangeAspect="1"/>
            </p:cNvGraphicFramePr>
            <p:nvPr/>
          </p:nvGraphicFramePr>
          <p:xfrm>
            <a:off x="234" y="2069"/>
            <a:ext cx="191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" name="公式" r:id="rId11" imgW="39014400" imgH="9448800" progId="Equation.3">
                    <p:embed/>
                  </p:oleObj>
                </mc:Choice>
                <mc:Fallback>
                  <p:oleObj name="公式" r:id="rId11" imgW="39014400" imgH="9448800" progId="Equation.3">
                    <p:embed/>
                    <p:pic>
                      <p:nvPicPr>
                        <p:cNvPr id="0" name="Object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34" y="2069"/>
                          <a:ext cx="1913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4351" name="Line 15"/>
            <p:cNvSpPr>
              <a:spLocks noChangeShapeType="1"/>
            </p:cNvSpPr>
            <p:nvPr/>
          </p:nvSpPr>
          <p:spPr bwMode="auto">
            <a:xfrm>
              <a:off x="27" y="2024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30746" name="Object 16"/>
            <p:cNvGraphicFramePr>
              <a:graphicFrameLocks noChangeAspect="1"/>
            </p:cNvGraphicFramePr>
            <p:nvPr/>
          </p:nvGraphicFramePr>
          <p:xfrm>
            <a:off x="-15" y="1707"/>
            <a:ext cx="191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5" name="公式" r:id="rId13" imgW="39014400" imgH="9448800" progId="Equation.3">
                    <p:embed/>
                  </p:oleObj>
                </mc:Choice>
                <mc:Fallback>
                  <p:oleObj name="公式" r:id="rId13" imgW="39014400" imgH="9448800" progId="Equation.3">
                    <p:embed/>
                    <p:pic>
                      <p:nvPicPr>
                        <p:cNvPr id="0" name="Object 1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-15" y="1707"/>
                          <a:ext cx="1912" cy="31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4353" name="Line 17"/>
            <p:cNvSpPr>
              <a:spLocks noChangeShapeType="1"/>
            </p:cNvSpPr>
            <p:nvPr/>
          </p:nvSpPr>
          <p:spPr bwMode="auto">
            <a:xfrm>
              <a:off x="4" y="1661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30748" name="Object 18"/>
            <p:cNvGraphicFramePr>
              <a:graphicFrameLocks noChangeAspect="1"/>
            </p:cNvGraphicFramePr>
            <p:nvPr/>
          </p:nvGraphicFramePr>
          <p:xfrm>
            <a:off x="196" y="1298"/>
            <a:ext cx="189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6" name="公式" r:id="rId15" imgW="38709600" imgH="9448800" progId="Equation.3">
                    <p:embed/>
                  </p:oleObj>
                </mc:Choice>
                <mc:Fallback>
                  <p:oleObj name="公式" r:id="rId15" imgW="38709600" imgH="9448800" progId="Equation.3">
                    <p:embed/>
                    <p:pic>
                      <p:nvPicPr>
                        <p:cNvPr id="0" name="Object 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96" y="1298"/>
                          <a:ext cx="1898" cy="3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4355" name="Line 19"/>
            <p:cNvSpPr>
              <a:spLocks noChangeShapeType="1"/>
            </p:cNvSpPr>
            <p:nvPr/>
          </p:nvSpPr>
          <p:spPr bwMode="auto">
            <a:xfrm>
              <a:off x="0" y="1289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56" name="Line 20"/>
            <p:cNvSpPr>
              <a:spLocks noChangeShapeType="1"/>
            </p:cNvSpPr>
            <p:nvPr/>
          </p:nvSpPr>
          <p:spPr bwMode="auto">
            <a:xfrm>
              <a:off x="4" y="4183"/>
              <a:ext cx="1927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sp>
        <p:nvSpPr>
          <p:cNvPr id="654357" name="Text Box 21"/>
          <p:cNvSpPr txBox="1">
            <a:spLocks noChangeArrowheads="1"/>
          </p:cNvSpPr>
          <p:nvPr/>
        </p:nvSpPr>
        <p:spPr bwMode="auto">
          <a:xfrm>
            <a:off x="2344103" y="102553"/>
            <a:ext cx="4967287" cy="579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latin typeface="方正舒体" panose="02010601030101010101" pitchFamily="2" charset="-122"/>
              </a:rPr>
              <a:t>输入</a:t>
            </a:r>
            <a:r>
              <a:rPr lang="en-US" altLang="zh-CN" sz="3200">
                <a:latin typeface="方正舒体" panose="02010601030101010101" pitchFamily="2" charset="-122"/>
              </a:rPr>
              <a:t>→</a:t>
            </a:r>
            <a:r>
              <a:rPr lang="zh-CN" altLang="en-US" sz="3200">
                <a:latin typeface="方正舒体" panose="02010601030101010101" pitchFamily="2" charset="-122"/>
              </a:rPr>
              <a:t>量化</a:t>
            </a:r>
            <a:r>
              <a:rPr lang="en-US" altLang="zh-CN" sz="3200">
                <a:latin typeface="方正舒体" panose="02010601030101010101" pitchFamily="2" charset="-122"/>
              </a:rPr>
              <a:t> →</a:t>
            </a:r>
            <a:r>
              <a:rPr lang="zh-CN" altLang="en-US" sz="3200">
                <a:latin typeface="方正舒体" panose="02010601030101010101" pitchFamily="2" charset="-122"/>
              </a:rPr>
              <a:t>编码</a:t>
            </a:r>
            <a:endParaRPr lang="zh-CN" altLang="en-US" sz="3200">
              <a:latin typeface="方正舒体" panose="02010601030101010101" pitchFamily="2" charset="-122"/>
            </a:endParaRPr>
          </a:p>
        </p:txBody>
      </p:sp>
      <p:grpSp>
        <p:nvGrpSpPr>
          <p:cNvPr id="654358" name="Group 22"/>
          <p:cNvGrpSpPr/>
          <p:nvPr/>
        </p:nvGrpSpPr>
        <p:grpSpPr bwMode="auto">
          <a:xfrm>
            <a:off x="3276600" y="451168"/>
            <a:ext cx="3167063" cy="4838700"/>
            <a:chOff x="2563" y="391"/>
            <a:chExt cx="1995" cy="3048"/>
          </a:xfrm>
        </p:grpSpPr>
        <p:sp>
          <p:nvSpPr>
            <p:cNvPr id="654359" name="Text Box 23"/>
            <p:cNvSpPr txBox="1">
              <a:spLocks noChangeArrowheads="1"/>
            </p:cNvSpPr>
            <p:nvPr/>
          </p:nvSpPr>
          <p:spPr bwMode="auto">
            <a:xfrm>
              <a:off x="3787" y="391"/>
              <a:ext cx="771" cy="304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111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110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101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100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011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010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001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2400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000</a:t>
              </a:r>
              <a:endParaRPr lang="en-US" altLang="zh-CN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0" name="Line 24"/>
            <p:cNvSpPr>
              <a:spLocks noChangeShapeType="1"/>
            </p:cNvSpPr>
            <p:nvPr/>
          </p:nvSpPr>
          <p:spPr bwMode="auto">
            <a:xfrm>
              <a:off x="2563" y="3339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1" name="Line 25"/>
            <p:cNvSpPr>
              <a:spLocks noChangeShapeType="1"/>
            </p:cNvSpPr>
            <p:nvPr/>
          </p:nvSpPr>
          <p:spPr bwMode="auto">
            <a:xfrm>
              <a:off x="2563" y="2976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2" name="Line 26"/>
            <p:cNvSpPr>
              <a:spLocks noChangeShapeType="1"/>
            </p:cNvSpPr>
            <p:nvPr/>
          </p:nvSpPr>
          <p:spPr bwMode="auto">
            <a:xfrm>
              <a:off x="2563" y="2659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3" name="Line 27"/>
            <p:cNvSpPr>
              <a:spLocks noChangeShapeType="1"/>
            </p:cNvSpPr>
            <p:nvPr/>
          </p:nvSpPr>
          <p:spPr bwMode="auto">
            <a:xfrm>
              <a:off x="2563" y="2296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4" name="Line 28"/>
            <p:cNvSpPr>
              <a:spLocks noChangeShapeType="1"/>
            </p:cNvSpPr>
            <p:nvPr/>
          </p:nvSpPr>
          <p:spPr bwMode="auto">
            <a:xfrm>
              <a:off x="2563" y="1933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5" name="Line 29"/>
            <p:cNvSpPr>
              <a:spLocks noChangeShapeType="1"/>
            </p:cNvSpPr>
            <p:nvPr/>
          </p:nvSpPr>
          <p:spPr bwMode="auto">
            <a:xfrm>
              <a:off x="2563" y="1616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6" name="Line 30"/>
            <p:cNvSpPr>
              <a:spLocks noChangeShapeType="1"/>
            </p:cNvSpPr>
            <p:nvPr/>
          </p:nvSpPr>
          <p:spPr bwMode="auto">
            <a:xfrm>
              <a:off x="2563" y="1280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4367" name="Line 31"/>
            <p:cNvSpPr>
              <a:spLocks noChangeShapeType="1"/>
            </p:cNvSpPr>
            <p:nvPr/>
          </p:nvSpPr>
          <p:spPr bwMode="auto">
            <a:xfrm>
              <a:off x="2563" y="899"/>
              <a:ext cx="1270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pic>
        <p:nvPicPr>
          <p:cNvPr id="654368" name="Picture 32" descr="11-3-7b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980113" y="898843"/>
            <a:ext cx="29845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5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5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756920"/>
            <a:ext cx="4032250" cy="532923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特点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快，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触发信号到达到输出稳定建立只需几十纳秒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精度，受参考电压、分压网络等因素影响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有存储器，不需要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S/H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电路规模，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位需要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4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比较器，触发器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1746" name="Picture 4" descr="11-3-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46868" y="901383"/>
            <a:ext cx="4557712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0040" y="-26670"/>
            <a:ext cx="8229600" cy="838200"/>
          </a:xfrm>
        </p:spPr>
        <p:txBody>
          <a:bodyPr/>
          <a:p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8.6.1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并联比较型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A/D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8118"/>
            <a:ext cx="8137525" cy="5656262"/>
          </a:xfrm>
        </p:spPr>
        <p:txBody>
          <a:bodyPr/>
          <a:lstStyle/>
          <a:p>
            <a:pPr marL="457200" indent="-457200">
              <a:buFontTx/>
              <a:buNone/>
              <a:defRPr/>
            </a:pPr>
            <a:r>
              <a:rPr lang="en-US" altLang="zh-CN" dirty="0" smtClean="0"/>
              <a:t>8.1 </a:t>
            </a:r>
            <a:r>
              <a:rPr lang="zh-CN" altLang="en-US" dirty="0"/>
              <a:t>概述</a:t>
            </a:r>
            <a:endParaRPr lang="en-US" altLang="zh-CN" dirty="0"/>
          </a:p>
          <a:p>
            <a:pPr marL="457200" indent="-457200">
              <a:buFontTx/>
              <a:buNone/>
              <a:defRPr/>
            </a:pPr>
            <a:r>
              <a:rPr lang="zh-CN" altLang="en-US" dirty="0"/>
              <a:t>一、用途及要求</a:t>
            </a: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en-US" altLang="zh-CN" dirty="0"/>
          </a:p>
          <a:p>
            <a:pPr marL="457200" indent="-457200">
              <a:buFontTx/>
              <a:buNone/>
              <a:defRPr/>
            </a:pPr>
            <a:endParaRPr lang="zh-CN" altLang="en-US" dirty="0"/>
          </a:p>
        </p:txBody>
      </p:sp>
      <p:sp>
        <p:nvSpPr>
          <p:cNvPr id="575495" name="Rectangle 7"/>
          <p:cNvSpPr>
            <a:spLocks noChangeArrowheads="1"/>
          </p:cNvSpPr>
          <p:nvPr/>
        </p:nvSpPr>
        <p:spPr bwMode="auto">
          <a:xfrm>
            <a:off x="900113" y="3280410"/>
            <a:ext cx="863600" cy="50482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400">
                <a:latin typeface="Comic Sans MS" panose="030F0702030302020204" pitchFamily="66" charset="0"/>
              </a:rPr>
              <a:t>传感器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575496" name="Rectangle 8"/>
          <p:cNvSpPr>
            <a:spLocks noChangeArrowheads="1"/>
          </p:cNvSpPr>
          <p:nvPr/>
        </p:nvSpPr>
        <p:spPr bwMode="auto">
          <a:xfrm>
            <a:off x="2268538" y="3208973"/>
            <a:ext cx="935037" cy="649287"/>
          </a:xfrm>
          <a:prstGeom prst="rect">
            <a:avLst/>
          </a:prstGeom>
          <a:solidFill>
            <a:srgbClr val="FF99CC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rPr>
              <a:t>放大器</a:t>
            </a:r>
            <a:endParaRPr lang="zh-CN" altLang="en-US" sz="2400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497" name="Rectangle 9"/>
          <p:cNvSpPr>
            <a:spLocks noChangeArrowheads="1"/>
          </p:cNvSpPr>
          <p:nvPr/>
        </p:nvSpPr>
        <p:spPr bwMode="auto">
          <a:xfrm>
            <a:off x="3708400" y="3064510"/>
            <a:ext cx="431800" cy="10080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A/D</a:t>
            </a:r>
            <a:endParaRPr lang="en-US" altLang="zh-CN" sz="1600" b="1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  <a:p>
            <a:pPr algn="ctr">
              <a:defRPr/>
            </a:pPr>
            <a:r>
              <a:rPr lang="zh-CN" altLang="en-US" sz="1600" b="1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转换</a:t>
            </a:r>
            <a:endParaRPr lang="zh-CN" altLang="en-US" sz="1600" b="1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498" name="Rectangle 10"/>
          <p:cNvSpPr>
            <a:spLocks noChangeArrowheads="1"/>
          </p:cNvSpPr>
          <p:nvPr/>
        </p:nvSpPr>
        <p:spPr bwMode="auto">
          <a:xfrm>
            <a:off x="4643438" y="3066098"/>
            <a:ext cx="1441450" cy="1008062"/>
          </a:xfrm>
          <a:prstGeom prst="rect">
            <a:avLst/>
          </a:prstGeom>
          <a:solidFill>
            <a:srgbClr val="CCFF33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latin typeface="Comic Sans MS" panose="030F0702030302020204" pitchFamily="66" charset="0"/>
              </a:rPr>
              <a:t>微型计算机</a:t>
            </a:r>
            <a:endParaRPr lang="zh-CN" altLang="en-US" sz="2000" b="1">
              <a:latin typeface="Comic Sans MS" panose="030F0702030302020204" pitchFamily="66" charset="0"/>
            </a:endParaRPr>
          </a:p>
        </p:txBody>
      </p:sp>
      <p:sp>
        <p:nvSpPr>
          <p:cNvPr id="575499" name="Oval 11"/>
          <p:cNvSpPr>
            <a:spLocks noChangeArrowheads="1"/>
          </p:cNvSpPr>
          <p:nvPr/>
        </p:nvSpPr>
        <p:spPr bwMode="auto">
          <a:xfrm>
            <a:off x="3924300" y="1192848"/>
            <a:ext cx="914400" cy="914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/>
              <a:t>控制</a:t>
            </a:r>
            <a:endParaRPr lang="en-US" altLang="zh-CN"/>
          </a:p>
          <a:p>
            <a:pPr algn="ctr"/>
            <a:r>
              <a:rPr lang="zh-CN" altLang="en-US"/>
              <a:t>对象</a:t>
            </a:r>
            <a:endParaRPr lang="zh-CN" altLang="en-US"/>
          </a:p>
        </p:txBody>
      </p:sp>
      <p:sp>
        <p:nvSpPr>
          <p:cNvPr id="575500" name="Rectangle 12"/>
          <p:cNvSpPr>
            <a:spLocks noChangeArrowheads="1"/>
          </p:cNvSpPr>
          <p:nvPr/>
        </p:nvSpPr>
        <p:spPr bwMode="auto">
          <a:xfrm>
            <a:off x="6659563" y="3064510"/>
            <a:ext cx="431800" cy="10080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D/A</a:t>
            </a:r>
            <a:endParaRPr lang="en-US" altLang="zh-CN" sz="1600" b="1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  <a:p>
            <a:pPr algn="ctr">
              <a:defRPr/>
            </a:pPr>
            <a:r>
              <a:rPr lang="zh-CN" altLang="en-US" sz="1600" b="1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转换</a:t>
            </a:r>
            <a:endParaRPr lang="zh-CN" altLang="en-US" sz="1600" b="1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763713" y="3496310"/>
            <a:ext cx="504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3" name="Line 15"/>
          <p:cNvSpPr>
            <a:spLocks noChangeShapeType="1"/>
          </p:cNvSpPr>
          <p:nvPr/>
        </p:nvSpPr>
        <p:spPr bwMode="auto">
          <a:xfrm>
            <a:off x="3203575" y="3496310"/>
            <a:ext cx="504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4" name="Line 16"/>
          <p:cNvSpPr>
            <a:spLocks noChangeShapeType="1"/>
          </p:cNvSpPr>
          <p:nvPr/>
        </p:nvSpPr>
        <p:spPr bwMode="auto">
          <a:xfrm>
            <a:off x="4140200" y="3496310"/>
            <a:ext cx="503238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5" name="Line 17"/>
          <p:cNvSpPr>
            <a:spLocks noChangeShapeType="1"/>
          </p:cNvSpPr>
          <p:nvPr/>
        </p:nvSpPr>
        <p:spPr bwMode="auto">
          <a:xfrm>
            <a:off x="6084888" y="3496310"/>
            <a:ext cx="574675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6" name="Line 18"/>
          <p:cNvSpPr>
            <a:spLocks noChangeShapeType="1"/>
          </p:cNvSpPr>
          <p:nvPr/>
        </p:nvSpPr>
        <p:spPr bwMode="auto">
          <a:xfrm>
            <a:off x="7092950" y="3496310"/>
            <a:ext cx="5746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8" name="Line 20"/>
          <p:cNvSpPr>
            <a:spLocks noChangeShapeType="1"/>
          </p:cNvSpPr>
          <p:nvPr/>
        </p:nvSpPr>
        <p:spPr bwMode="auto">
          <a:xfrm flipH="1">
            <a:off x="1403350" y="1624648"/>
            <a:ext cx="25209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09" name="Line 21"/>
          <p:cNvSpPr>
            <a:spLocks noChangeShapeType="1"/>
          </p:cNvSpPr>
          <p:nvPr/>
        </p:nvSpPr>
        <p:spPr bwMode="auto">
          <a:xfrm>
            <a:off x="1403350" y="1624648"/>
            <a:ext cx="0" cy="16557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10" name="Line 22"/>
          <p:cNvSpPr>
            <a:spLocks noChangeShapeType="1"/>
          </p:cNvSpPr>
          <p:nvPr/>
        </p:nvSpPr>
        <p:spPr bwMode="auto">
          <a:xfrm flipV="1">
            <a:off x="7667625" y="1696085"/>
            <a:ext cx="0" cy="1800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5511" name="Line 23"/>
          <p:cNvSpPr>
            <a:spLocks noChangeShapeType="1"/>
          </p:cNvSpPr>
          <p:nvPr/>
        </p:nvSpPr>
        <p:spPr bwMode="auto">
          <a:xfrm flipH="1" flipV="1">
            <a:off x="4859338" y="1696085"/>
            <a:ext cx="936625" cy="15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pSp>
        <p:nvGrpSpPr>
          <p:cNvPr id="575522" name="Group 34"/>
          <p:cNvGrpSpPr/>
          <p:nvPr/>
        </p:nvGrpSpPr>
        <p:grpSpPr bwMode="auto">
          <a:xfrm>
            <a:off x="4067175" y="4217035"/>
            <a:ext cx="2462213" cy="1851025"/>
            <a:chOff x="2608" y="2568"/>
            <a:chExt cx="1551" cy="1166"/>
          </a:xfrm>
        </p:grpSpPr>
        <p:sp>
          <p:nvSpPr>
            <p:cNvPr id="575516" name="Line 28"/>
            <p:cNvSpPr>
              <a:spLocks noChangeShapeType="1"/>
            </p:cNvSpPr>
            <p:nvPr/>
          </p:nvSpPr>
          <p:spPr bwMode="auto">
            <a:xfrm>
              <a:off x="2744" y="3521"/>
              <a:ext cx="12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5517" name="Line 29"/>
            <p:cNvSpPr>
              <a:spLocks noChangeShapeType="1"/>
            </p:cNvSpPr>
            <p:nvPr/>
          </p:nvSpPr>
          <p:spPr bwMode="auto">
            <a:xfrm>
              <a:off x="2835" y="2704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5518" name="Line 30"/>
            <p:cNvSpPr>
              <a:spLocks noChangeShapeType="1"/>
            </p:cNvSpPr>
            <p:nvPr/>
          </p:nvSpPr>
          <p:spPr bwMode="auto">
            <a:xfrm>
              <a:off x="2835" y="3022"/>
              <a:ext cx="113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5519" name="Text Box 31"/>
            <p:cNvSpPr txBox="1">
              <a:spLocks noChangeArrowheads="1"/>
            </p:cNvSpPr>
            <p:nvPr/>
          </p:nvSpPr>
          <p:spPr bwMode="auto">
            <a:xfrm>
              <a:off x="2608" y="2568"/>
              <a:ext cx="317" cy="4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温度</a:t>
              </a: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5520" name="Text Box 32"/>
            <p:cNvSpPr txBox="1">
              <a:spLocks noChangeArrowheads="1"/>
            </p:cNvSpPr>
            <p:nvPr/>
          </p:nvSpPr>
          <p:spPr bwMode="auto">
            <a:xfrm>
              <a:off x="3751" y="3503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>
                  <a:latin typeface="Arial" panose="020B0604020202020204" pitchFamily="34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时间</a:t>
              </a: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sp>
        <p:nvSpPr>
          <p:cNvPr id="575521" name="Text Box 33"/>
          <p:cNvSpPr txBox="1">
            <a:spLocks noChangeArrowheads="1"/>
          </p:cNvSpPr>
          <p:nvPr/>
        </p:nvSpPr>
        <p:spPr bwMode="auto">
          <a:xfrm>
            <a:off x="755650" y="4793298"/>
            <a:ext cx="1223963" cy="8223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方正舒体" panose="02010601030101010101" pitchFamily="2" charset="-122"/>
                <a:cs typeface="方正舒体" panose="02010601030101010101" pitchFamily="2" charset="-122"/>
              </a:rPr>
              <a:t>！精度</a:t>
            </a:r>
            <a:endParaRPr lang="en-US" altLang="zh-CN" sz="240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ea typeface="方正舒体" panose="02010601030101010101" pitchFamily="2" charset="-122"/>
              <a:cs typeface="方正舒体" panose="02010601030101010101" pitchFamily="2" charset="-122"/>
            </a:endParaRPr>
          </a:p>
          <a:p>
            <a:pPr>
              <a:defRPr/>
            </a:pPr>
            <a:r>
              <a:rPr lang="zh-CN" altLang="en-US" sz="240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方正舒体" panose="02010601030101010101" pitchFamily="2" charset="-122"/>
                <a:cs typeface="方正舒体" panose="02010601030101010101" pitchFamily="2" charset="-122"/>
              </a:rPr>
              <a:t>！速度</a:t>
            </a:r>
            <a:endParaRPr lang="zh-CN" altLang="en-US" sz="240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pSp>
        <p:nvGrpSpPr>
          <p:cNvPr id="575525" name="Group 37"/>
          <p:cNvGrpSpPr/>
          <p:nvPr/>
        </p:nvGrpSpPr>
        <p:grpSpPr bwMode="auto">
          <a:xfrm>
            <a:off x="539750" y="761048"/>
            <a:ext cx="4535488" cy="3481387"/>
            <a:chOff x="431" y="618"/>
            <a:chExt cx="2857" cy="2193"/>
          </a:xfrm>
        </p:grpSpPr>
        <p:sp>
          <p:nvSpPr>
            <p:cNvPr id="575523" name="Text Box 35"/>
            <p:cNvSpPr txBox="1">
              <a:spLocks noChangeArrowheads="1"/>
            </p:cNvSpPr>
            <p:nvPr/>
          </p:nvSpPr>
          <p:spPr bwMode="auto">
            <a:xfrm>
              <a:off x="2381" y="618"/>
              <a:ext cx="907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/>
                <a:t>电加热炉</a:t>
              </a:r>
              <a:endParaRPr lang="zh-CN" altLang="en-US" sz="2400"/>
            </a:p>
          </p:txBody>
        </p:sp>
        <p:sp>
          <p:nvSpPr>
            <p:cNvPr id="575524" name="Text Box 36"/>
            <p:cNvSpPr txBox="1">
              <a:spLocks noChangeArrowheads="1"/>
            </p:cNvSpPr>
            <p:nvPr/>
          </p:nvSpPr>
          <p:spPr bwMode="auto">
            <a:xfrm>
              <a:off x="431" y="2523"/>
              <a:ext cx="907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/>
                <a:t>热电偶</a:t>
              </a:r>
              <a:endParaRPr lang="zh-CN" altLang="en-US" sz="2400"/>
            </a:p>
          </p:txBody>
        </p:sp>
      </p:grpSp>
      <p:sp>
        <p:nvSpPr>
          <p:cNvPr id="575526" name="Rectangle 38"/>
          <p:cNvSpPr>
            <a:spLocks noChangeArrowheads="1"/>
          </p:cNvSpPr>
          <p:nvPr/>
        </p:nvSpPr>
        <p:spPr bwMode="auto">
          <a:xfrm>
            <a:off x="5797550" y="1337310"/>
            <a:ext cx="1295400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400"/>
              <a:t>执行机构</a:t>
            </a:r>
            <a:endParaRPr lang="zh-CN" altLang="en-US" sz="2400"/>
          </a:p>
        </p:txBody>
      </p:sp>
      <p:sp>
        <p:nvSpPr>
          <p:cNvPr id="575527" name="Line 39"/>
          <p:cNvSpPr>
            <a:spLocks noChangeShapeType="1"/>
          </p:cNvSpPr>
          <p:nvPr/>
        </p:nvSpPr>
        <p:spPr bwMode="auto">
          <a:xfrm>
            <a:off x="7092950" y="1711960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5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5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5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5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5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5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521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74625"/>
            <a:ext cx="8137525" cy="53848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8.6.2 </a:t>
            </a:r>
            <a:r>
              <a:rPr lang="zh-CN" altLang="zh-CN" dirty="0" smtClean="0"/>
              <a:t>计数型</a:t>
            </a:r>
            <a:r>
              <a:rPr lang="en-US" altLang="zh-CN" dirty="0" smtClean="0"/>
              <a:t>A/D</a:t>
            </a:r>
            <a:r>
              <a:rPr lang="zh-CN" altLang="zh-CN" dirty="0" smtClean="0"/>
              <a:t>转换器</a:t>
            </a:r>
            <a:endParaRPr lang="en-US" altLang="zh-CN" dirty="0" smtClean="0"/>
          </a:p>
        </p:txBody>
      </p:sp>
      <p:graphicFrame>
        <p:nvGraphicFramePr>
          <p:cNvPr id="5" name="对象 4"/>
          <p:cNvGraphicFramePr/>
          <p:nvPr/>
        </p:nvGraphicFramePr>
        <p:xfrm>
          <a:off x="1400810" y="1097280"/>
          <a:ext cx="6139180" cy="2687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134100" imgH="2686050" progId="Paint.Picture">
                  <p:embed/>
                </p:oleObj>
              </mc:Choice>
              <mc:Fallback>
                <p:oleObj name="" r:id="rId1" imgW="6134100" imgH="2686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0810" y="1097280"/>
                        <a:ext cx="6139180" cy="2687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621030" y="4220210"/>
          <a:ext cx="7902575" cy="1496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896225" imgH="1495425" progId="Paint.Picture">
                  <p:embed/>
                </p:oleObj>
              </mc:Choice>
              <mc:Fallback>
                <p:oleObj name="" r:id="rId3" imgW="7896225" imgH="1495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030" y="4220210"/>
                        <a:ext cx="7902575" cy="1496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41873" y="833155"/>
            <a:ext cx="536257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7410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74625"/>
            <a:ext cx="8137525" cy="53848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8.6.3 </a:t>
            </a:r>
            <a:r>
              <a:rPr lang="zh-CN" altLang="zh-CN" dirty="0" smtClean="0"/>
              <a:t>逐次逼近型</a:t>
            </a:r>
            <a:r>
              <a:rPr lang="en-US" altLang="zh-CN" dirty="0" smtClean="0"/>
              <a:t>A/D</a:t>
            </a:r>
            <a:r>
              <a:rPr lang="zh-CN" altLang="zh-CN" dirty="0" smtClean="0"/>
              <a:t>转换器</a:t>
            </a:r>
            <a:endParaRPr lang="en-US" altLang="zh-CN" dirty="0" smtClean="0"/>
          </a:p>
        </p:txBody>
      </p:sp>
      <p:graphicFrame>
        <p:nvGraphicFramePr>
          <p:cNvPr id="657412" name="Object 4"/>
          <p:cNvGraphicFramePr>
            <a:graphicFrameLocks noChangeAspect="1"/>
          </p:cNvGraphicFramePr>
          <p:nvPr/>
        </p:nvGraphicFramePr>
        <p:xfrm>
          <a:off x="139700" y="775335"/>
          <a:ext cx="4027488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公式" r:id="rId2" imgW="56083200" imgH="33223200" progId="Equation.3">
                  <p:embed/>
                </p:oleObj>
              </mc:Choice>
              <mc:Fallback>
                <p:oleObj name="公式" r:id="rId2" imgW="56083200" imgH="33223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700" y="775335"/>
                        <a:ext cx="4027488" cy="23860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13" name="Object 5"/>
          <p:cNvGraphicFramePr>
            <a:graphicFrameLocks noChangeAspect="1"/>
          </p:cNvGraphicFramePr>
          <p:nvPr/>
        </p:nvGraphicFramePr>
        <p:xfrm>
          <a:off x="147638" y="4217035"/>
          <a:ext cx="28289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公式" r:id="rId4" imgW="31699200" imgH="5181600" progId="Equation.3">
                  <p:embed/>
                </p:oleObj>
              </mc:Choice>
              <mc:Fallback>
                <p:oleObj name="公式" r:id="rId4" imgW="31699200" imgH="5181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638" y="4217035"/>
                        <a:ext cx="2828925" cy="414338"/>
                      </a:xfrm>
                      <a:prstGeom prst="rect">
                        <a:avLst/>
                      </a:prstGeom>
                      <a:solidFill>
                        <a:srgbClr val="FFFF66">
                          <a:alpha val="2901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14" name="Text Box 6"/>
          <p:cNvSpPr txBox="1">
            <a:spLocks noChangeArrowheads="1"/>
          </p:cNvSpPr>
          <p:nvPr/>
        </p:nvSpPr>
        <p:spPr bwMode="auto">
          <a:xfrm>
            <a:off x="179388" y="5153660"/>
            <a:ext cx="2592387" cy="100488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！电路不太复杂</a:t>
            </a:r>
            <a:endParaRPr lang="en-US" altLang="zh-CN" sz="2400"/>
          </a:p>
          <a:p>
            <a:pPr>
              <a:spcBef>
                <a:spcPct val="50000"/>
              </a:spcBef>
            </a:pPr>
            <a:r>
              <a:rPr lang="zh-CN" altLang="en-US" sz="2400"/>
              <a:t>！较快</a:t>
            </a:r>
            <a:endParaRPr lang="zh-CN" altLang="en-US" sz="2400"/>
          </a:p>
        </p:txBody>
      </p:sp>
      <p:pic>
        <p:nvPicPr>
          <p:cNvPr id="657415" name="Picture 7" descr="%E5%A4%A9%E6%9E%B0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42988" y="2561273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57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5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5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1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5" name="Text Box 3"/>
          <p:cNvSpPr txBox="1">
            <a:spLocks noChangeArrowheads="1"/>
          </p:cNvSpPr>
          <p:nvPr/>
        </p:nvSpPr>
        <p:spPr bwMode="auto">
          <a:xfrm>
            <a:off x="2339975" y="6165850"/>
            <a:ext cx="5329238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1            0             0              0              0</a:t>
            </a:r>
            <a:endParaRPr lang="en-US" altLang="zh-CN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658436" name="Rectangle 4"/>
          <p:cNvSpPr>
            <a:spLocks noChangeArrowheads="1"/>
          </p:cNvSpPr>
          <p:nvPr/>
        </p:nvSpPr>
        <p:spPr bwMode="auto">
          <a:xfrm>
            <a:off x="2124075" y="4941888"/>
            <a:ext cx="4895850" cy="1509712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2785" y="931267"/>
            <a:ext cx="6976110" cy="5234583"/>
            <a:chOff x="283" y="638"/>
            <a:chExt cx="11907" cy="9397"/>
          </a:xfrm>
        </p:grpSpPr>
        <p:pic>
          <p:nvPicPr>
            <p:cNvPr id="34817" name="Picture 8" descr="11-3-1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530" y="865"/>
              <a:ext cx="10660" cy="9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8437" name="Oval 5"/>
            <p:cNvSpPr>
              <a:spLocks noChangeArrowheads="1"/>
            </p:cNvSpPr>
            <p:nvPr/>
          </p:nvSpPr>
          <p:spPr bwMode="auto">
            <a:xfrm>
              <a:off x="4365" y="638"/>
              <a:ext cx="1135" cy="565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8438" name="Text Box 6"/>
            <p:cNvSpPr txBox="1">
              <a:spLocks noChangeArrowheads="1"/>
            </p:cNvSpPr>
            <p:nvPr/>
          </p:nvSpPr>
          <p:spPr bwMode="auto">
            <a:xfrm>
              <a:off x="283" y="3360"/>
              <a:ext cx="3402" cy="1407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3</a:t>
              </a:r>
              <a:r>
                <a:rPr lang="zh-CN" altLang="en-US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位：</a:t>
              </a: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5</a:t>
              </a:r>
              <a:r>
                <a:rPr lang="zh-CN" altLang="en-US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个</a:t>
              </a: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CLK</a:t>
              </a:r>
              <a:endParaRPr lang="en-US" altLang="zh-CN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N</a:t>
              </a:r>
              <a:r>
                <a:rPr lang="zh-CN" altLang="en-US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位</a:t>
              </a: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  <a:sym typeface="Wingdings" panose="05000000000000000000" charset="0"/>
                </a:rPr>
                <a:t>: ( n</a:t>
              </a: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+2)</a:t>
              </a:r>
              <a:r>
                <a:rPr lang="zh-CN" altLang="en-US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个</a:t>
              </a:r>
              <a:r>
                <a:rPr lang="en-US" altLang="zh-CN">
                  <a:latin typeface="Comic Sans MS" panose="030F0702030302020204" pitchFamily="66" charset="0"/>
                  <a:ea typeface="方正舒体" panose="02010601030101010101" pitchFamily="2" charset="-122"/>
                  <a:cs typeface="方正舒体" panose="02010601030101010101" pitchFamily="2" charset="-122"/>
                </a:rPr>
                <a:t>CLK</a:t>
              </a:r>
              <a:endParaRPr lang="en-US" altLang="zh-CN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  <p:sp>
        <p:nvSpPr>
          <p:cNvPr id="657410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74625"/>
            <a:ext cx="8137525" cy="538480"/>
          </a:xfrm>
        </p:spPr>
        <p:txBody>
          <a:bodyPr/>
          <a:p>
            <a:pPr>
              <a:buNone/>
            </a:pPr>
            <a:r>
              <a:rPr lang="en-US" altLang="zh-CN" dirty="0" smtClean="0"/>
              <a:t>8.6.3 </a:t>
            </a:r>
            <a:r>
              <a:rPr lang="zh-CN" altLang="zh-CN" dirty="0" smtClean="0"/>
              <a:t>逐次逼近型</a:t>
            </a:r>
            <a:r>
              <a:rPr lang="en-US" altLang="zh-CN" dirty="0" smtClean="0"/>
              <a:t>A/D</a:t>
            </a:r>
            <a:r>
              <a:rPr lang="zh-CN" altLang="zh-CN" dirty="0" smtClean="0"/>
              <a:t>转换器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5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5" grpId="0" bldLvl="0" animBg="1"/>
      <p:bldP spid="65843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465" name="Picture 9" descr="11-3-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54705" y="1773238"/>
            <a:ext cx="54737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37782"/>
            <a:ext cx="8229600" cy="884237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8.6.4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双积分型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A/D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59460" name="Rectangle 4"/>
          <p:cNvSpPr>
            <a:spLocks noGrp="1" noChangeArrowheads="1"/>
          </p:cNvSpPr>
          <p:nvPr>
            <p:ph idx="1"/>
          </p:nvPr>
        </p:nvSpPr>
        <p:spPr>
          <a:xfrm>
            <a:off x="395288" y="836613"/>
            <a:ext cx="8137525" cy="52244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双积分型（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V-T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变换型）</a:t>
            </a: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先将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转换成与之成正比的时间宽度信号，然后在这个时间</a:t>
            </a: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内用固定频率脉冲计数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59461" name="Object 5"/>
          <p:cNvGraphicFramePr>
            <a:graphicFrameLocks noChangeAspect="1"/>
          </p:cNvGraphicFramePr>
          <p:nvPr/>
        </p:nvGraphicFramePr>
        <p:xfrm>
          <a:off x="314643" y="2926398"/>
          <a:ext cx="5289550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公式" r:id="rId2" imgW="73456800" imgH="38404800" progId="Equation.3">
                  <p:embed/>
                </p:oleObj>
              </mc:Choice>
              <mc:Fallback>
                <p:oleObj name="公式" r:id="rId2" imgW="73456800" imgH="38404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643" y="2926398"/>
                        <a:ext cx="5289550" cy="2768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9466" name="Group 10"/>
          <p:cNvGrpSpPr/>
          <p:nvPr/>
        </p:nvGrpSpPr>
        <p:grpSpPr bwMode="auto">
          <a:xfrm>
            <a:off x="4067175" y="1916113"/>
            <a:ext cx="1944688" cy="1296987"/>
            <a:chOff x="2562" y="1207"/>
            <a:chExt cx="1225" cy="817"/>
          </a:xfrm>
        </p:grpSpPr>
        <p:sp>
          <p:nvSpPr>
            <p:cNvPr id="659463" name="Oval 7"/>
            <p:cNvSpPr>
              <a:spLocks noChangeArrowheads="1"/>
            </p:cNvSpPr>
            <p:nvPr/>
          </p:nvSpPr>
          <p:spPr bwMode="auto">
            <a:xfrm>
              <a:off x="3424" y="1207"/>
              <a:ext cx="363" cy="40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9464" name="Oval 8"/>
            <p:cNvSpPr>
              <a:spLocks noChangeArrowheads="1"/>
            </p:cNvSpPr>
            <p:nvPr/>
          </p:nvSpPr>
          <p:spPr bwMode="auto">
            <a:xfrm>
              <a:off x="2562" y="1616"/>
              <a:ext cx="363" cy="40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0" descr="11-3-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149600" y="843280"/>
            <a:ext cx="54737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0487" name="Oval 7"/>
          <p:cNvSpPr>
            <a:spLocks noChangeArrowheads="1"/>
          </p:cNvSpPr>
          <p:nvPr/>
        </p:nvSpPr>
        <p:spPr bwMode="auto">
          <a:xfrm>
            <a:off x="3708400" y="1412875"/>
            <a:ext cx="576263" cy="792163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aphicFrame>
        <p:nvGraphicFramePr>
          <p:cNvPr id="36867" name="Object 8"/>
          <p:cNvGraphicFramePr>
            <a:graphicFrameLocks noChangeAspect="1"/>
          </p:cNvGraphicFramePr>
          <p:nvPr/>
        </p:nvGraphicFramePr>
        <p:xfrm>
          <a:off x="250825" y="1840548"/>
          <a:ext cx="3529013" cy="262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公式" r:id="rId2" imgW="49682400" imgH="37490400" progId="Equation.3">
                  <p:embed/>
                </p:oleObj>
              </mc:Choice>
              <mc:Fallback>
                <p:oleObj name="公式" r:id="rId2" imgW="49682400" imgH="374904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825" y="1840548"/>
                        <a:ext cx="3529013" cy="2620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9" name="Object 9"/>
          <p:cNvGraphicFramePr>
            <a:graphicFrameLocks noChangeAspect="1"/>
          </p:cNvGraphicFramePr>
          <p:nvPr/>
        </p:nvGraphicFramePr>
        <p:xfrm>
          <a:off x="135255" y="4786630"/>
          <a:ext cx="7181850" cy="166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公式" r:id="rId4" imgW="85953600" imgH="21336000" progId="Equation.3">
                  <p:embed/>
                </p:oleObj>
              </mc:Choice>
              <mc:Fallback>
                <p:oleObj name="公式" r:id="rId4" imgW="85953600" imgH="213360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255" y="4786630"/>
                        <a:ext cx="7181850" cy="1668780"/>
                      </a:xfrm>
                      <a:prstGeom prst="rect">
                        <a:avLst/>
                      </a:prstGeom>
                      <a:solidFill>
                        <a:srgbClr val="FF99CC">
                          <a:alpha val="25098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10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74625"/>
            <a:ext cx="8137525" cy="53848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8.6.3 </a:t>
            </a:r>
            <a:r>
              <a:rPr lang="zh-CN" altLang="zh-CN" dirty="0" smtClean="0"/>
              <a:t>逐次逼近型</a:t>
            </a:r>
            <a:r>
              <a:rPr lang="en-US" altLang="zh-CN" dirty="0" smtClean="0"/>
              <a:t>A/D</a:t>
            </a:r>
            <a:r>
              <a:rPr lang="zh-CN" altLang="zh-CN" dirty="0" smtClean="0"/>
              <a:t>转换器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8" descr="11-3-1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00563" y="333375"/>
            <a:ext cx="41751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61508" name="Object 4"/>
          <p:cNvGraphicFramePr>
            <a:graphicFrameLocks noChangeAspect="1"/>
          </p:cNvGraphicFramePr>
          <p:nvPr/>
        </p:nvGraphicFramePr>
        <p:xfrm>
          <a:off x="488950" y="4468813"/>
          <a:ext cx="3629025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公式" r:id="rId2" imgW="41452800" imgH="21336000" progId="Equation.3">
                  <p:embed/>
                </p:oleObj>
              </mc:Choice>
              <mc:Fallback>
                <p:oleObj name="公式" r:id="rId2" imgW="41452800" imgH="213360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0" y="4468813"/>
                        <a:ext cx="3629025" cy="1868487"/>
                      </a:xfrm>
                      <a:prstGeom prst="rect">
                        <a:avLst/>
                      </a:prstGeom>
                      <a:solidFill>
                        <a:srgbClr val="FF99CC">
                          <a:alpha val="25098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509" name="AutoShape 5"/>
          <p:cNvSpPr>
            <a:spLocks noChangeArrowheads="1"/>
          </p:cNvSpPr>
          <p:nvPr/>
        </p:nvSpPr>
        <p:spPr bwMode="auto">
          <a:xfrm rot="10800000">
            <a:off x="5508625" y="1557338"/>
            <a:ext cx="2087563" cy="115093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pic>
        <p:nvPicPr>
          <p:cNvPr id="37893" name="Picture 7" descr="11-3-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549275"/>
            <a:ext cx="4537075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61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0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电路实现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/>
        </p:nvGraphicFramePr>
        <p:xfrm>
          <a:off x="1146175" y="5201920"/>
          <a:ext cx="39449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公式" r:id="rId1" imgW="39624000" imgH="10972800" progId="Equation.3">
                  <p:embed/>
                </p:oleObj>
              </mc:Choice>
              <mc:Fallback>
                <p:oleObj name="公式" r:id="rId1" imgW="39624000" imgH="10972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6175" y="5201920"/>
                        <a:ext cx="3944938" cy="1089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5" name="Picture 5" descr="11-3-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829945"/>
            <a:ext cx="6697662" cy="440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6" name="Rectangle 4"/>
          <p:cNvSpPr>
            <a:spLocks noGrp="1" noChangeArrowheads="1"/>
          </p:cNvSpPr>
          <p:nvPr>
            <p:ph idx="1"/>
          </p:nvPr>
        </p:nvSpPr>
        <p:spPr>
          <a:xfrm>
            <a:off x="427355" y="167640"/>
            <a:ext cx="8137525" cy="47752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8.6.6 V-F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变换型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A/D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9938" name="Picture 5" descr="11-3-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" y="888048"/>
            <a:ext cx="8027988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655"/>
            <a:ext cx="8229600" cy="741363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8.7 ADC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的转换速度与转换精度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754380"/>
            <a:ext cx="8137525" cy="5224463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一、速度取决于电路结构类型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并联比较型：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&lt;1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微秒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逐次渐近型：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10~100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微秒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双积分型：几十毫秒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次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二、转换精度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分辨率：以输出二进制或十进制的位数表示，说明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A/D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转换器对输入信号的分辨能力。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转换误差：通常以输出误差最大值的形式给出，表示实际输出的数字量和理论上应有的输出数字量之间的差别。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ADC</a:t>
            </a:r>
            <a:endParaRPr lang="en-US" altLang="zh-CN"/>
          </a:p>
        </p:txBody>
      </p:sp>
      <p:graphicFrame>
        <p:nvGraphicFramePr>
          <p:cNvPr id="4" name="对象 3"/>
          <p:cNvGraphicFramePr/>
          <p:nvPr/>
        </p:nvGraphicFramePr>
        <p:xfrm>
          <a:off x="230505" y="1266825"/>
          <a:ext cx="8689975" cy="428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0353675" imgH="5029200" progId="Paint.Picture">
                  <p:embed/>
                </p:oleObj>
              </mc:Choice>
              <mc:Fallback>
                <p:oleObj name="" r:id="rId1" imgW="10353675" imgH="5029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505" y="1266825"/>
                        <a:ext cx="8689975" cy="428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60655"/>
            <a:ext cx="8137525" cy="5440363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三、分类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123825" y="1370330"/>
          <a:ext cx="8494713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91440000" imgH="28041600" progId="Equation.3">
                  <p:embed/>
                </p:oleObj>
              </mc:Choice>
              <mc:Fallback>
                <p:oleObj name="公式" r:id="rId1" imgW="91440000" imgH="28041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825" y="1370330"/>
                        <a:ext cx="8494713" cy="2606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6732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     D/A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转换器的电路结构和工作原理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7541" name="Text Box 5"/>
          <p:cNvSpPr txBox="1">
            <a:spLocks noChangeArrowheads="1"/>
          </p:cNvSpPr>
          <p:nvPr/>
        </p:nvSpPr>
        <p:spPr bwMode="auto">
          <a:xfrm>
            <a:off x="1258888" y="2183448"/>
            <a:ext cx="1441450" cy="1004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66FF"/>
                </a:solidFill>
                <a:latin typeface="Comic Sans MS" panose="030F0702030302020204" pitchFamily="66" charset="0"/>
              </a:rPr>
              <a:t>D</a:t>
            </a:r>
            <a:endParaRPr lang="en-US" altLang="zh-CN" sz="2400">
              <a:solidFill>
                <a:srgbClr val="0066FF"/>
              </a:solidFill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66FF"/>
                </a:solidFill>
                <a:latin typeface="Comic Sans MS" panose="030F0702030302020204" pitchFamily="66" charset="0"/>
              </a:rPr>
              <a:t>111101…</a:t>
            </a:r>
            <a:endParaRPr lang="en-US" altLang="zh-CN" sz="2400">
              <a:solidFill>
                <a:srgbClr val="0066FF"/>
              </a:solidFill>
              <a:latin typeface="Comic Sans MS" panose="030F0702030302020204" pitchFamily="66" charset="0"/>
            </a:endParaRPr>
          </a:p>
        </p:txBody>
      </p:sp>
      <p:sp>
        <p:nvSpPr>
          <p:cNvPr id="577542" name="Rectangle 6"/>
          <p:cNvSpPr>
            <a:spLocks noChangeArrowheads="1"/>
          </p:cNvSpPr>
          <p:nvPr/>
        </p:nvSpPr>
        <p:spPr bwMode="auto">
          <a:xfrm>
            <a:off x="3708400" y="1823085"/>
            <a:ext cx="1081088" cy="17287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3200">
                <a:latin typeface="Comic Sans MS" panose="030F0702030302020204" pitchFamily="66" charset="0"/>
                <a:ea typeface="方正舒体" panose="02010601030101010101" pitchFamily="2" charset="-122"/>
                <a:cs typeface="方正舒体" panose="02010601030101010101" pitchFamily="2" charset="-122"/>
              </a:rPr>
              <a:t>D/A</a:t>
            </a:r>
            <a:endParaRPr lang="en-US" altLang="zh-CN" sz="3200">
              <a:latin typeface="Comic Sans MS" panose="030F0702030302020204" pitchFamily="66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7543" name="Line 7"/>
          <p:cNvSpPr>
            <a:spLocks noChangeShapeType="1"/>
          </p:cNvSpPr>
          <p:nvPr/>
        </p:nvSpPr>
        <p:spPr bwMode="auto">
          <a:xfrm>
            <a:off x="2268538" y="2543810"/>
            <a:ext cx="1439862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7544" name="Line 8"/>
          <p:cNvSpPr>
            <a:spLocks noChangeShapeType="1"/>
          </p:cNvSpPr>
          <p:nvPr/>
        </p:nvSpPr>
        <p:spPr bwMode="auto">
          <a:xfrm>
            <a:off x="4789488" y="2543810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sp>
        <p:nvSpPr>
          <p:cNvPr id="577545" name="Text Box 9"/>
          <p:cNvSpPr txBox="1">
            <a:spLocks noChangeArrowheads="1"/>
          </p:cNvSpPr>
          <p:nvPr/>
        </p:nvSpPr>
        <p:spPr bwMode="auto">
          <a:xfrm>
            <a:off x="5508625" y="2038985"/>
            <a:ext cx="3167063" cy="1343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A(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电压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或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电流</a:t>
            </a: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endParaRPr lang="en-US" altLang="zh-CN" sz="280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FF0000"/>
                </a:solidFill>
                <a:latin typeface="Comic Sans MS" panose="030F0702030302020204" pitchFamily="66" charset="0"/>
              </a:rPr>
              <a:t>   </a:t>
            </a:r>
            <a:r>
              <a:rPr lang="zh-CN" altLang="en-US" sz="3600">
                <a:solidFill>
                  <a:srgbClr val="FF0000"/>
                </a:solidFill>
                <a:latin typeface="Comic Sans MS" panose="030F0702030302020204" pitchFamily="66" charset="0"/>
              </a:rPr>
              <a:t>？</a:t>
            </a:r>
            <a:endParaRPr lang="zh-CN" altLang="en-US" sz="360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333375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8.2.1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权电阻网络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D/A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转换器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一、电路结构和工作原理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9218" name="Group 23"/>
          <p:cNvGrpSpPr/>
          <p:nvPr/>
        </p:nvGrpSpPr>
        <p:grpSpPr bwMode="auto">
          <a:xfrm>
            <a:off x="2976880" y="916305"/>
            <a:ext cx="5099050" cy="4002088"/>
            <a:chOff x="1066" y="482"/>
            <a:chExt cx="3212" cy="2521"/>
          </a:xfrm>
        </p:grpSpPr>
        <p:pic>
          <p:nvPicPr>
            <p:cNvPr id="9220" name="Picture 21" descr="11-2-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66" y="754"/>
              <a:ext cx="3130" cy="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6518" name="Rectangle 6"/>
            <p:cNvSpPr>
              <a:spLocks noChangeArrowheads="1"/>
            </p:cNvSpPr>
            <p:nvPr/>
          </p:nvSpPr>
          <p:spPr bwMode="auto">
            <a:xfrm>
              <a:off x="1520" y="1207"/>
              <a:ext cx="1603" cy="678"/>
            </a:xfrm>
            <a:prstGeom prst="rect">
              <a:avLst/>
            </a:prstGeom>
            <a:solidFill>
              <a:srgbClr val="99CCFF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6519" name="Rectangle 7"/>
            <p:cNvSpPr>
              <a:spLocks noChangeArrowheads="1"/>
            </p:cNvSpPr>
            <p:nvPr/>
          </p:nvSpPr>
          <p:spPr bwMode="auto">
            <a:xfrm>
              <a:off x="1520" y="1888"/>
              <a:ext cx="1225" cy="971"/>
            </a:xfrm>
            <a:prstGeom prst="rect">
              <a:avLst/>
            </a:prstGeom>
            <a:solidFill>
              <a:srgbClr val="FF99CC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6520" name="Rectangle 8"/>
            <p:cNvSpPr>
              <a:spLocks noChangeArrowheads="1"/>
            </p:cNvSpPr>
            <p:nvPr/>
          </p:nvSpPr>
          <p:spPr bwMode="auto">
            <a:xfrm>
              <a:off x="3017" y="845"/>
              <a:ext cx="1261" cy="1017"/>
            </a:xfrm>
            <a:prstGeom prst="rect">
              <a:avLst/>
            </a:prstGeom>
            <a:solidFill>
              <a:srgbClr val="FFFF66">
                <a:alpha val="23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9224" name="Object 9"/>
            <p:cNvGraphicFramePr>
              <a:graphicFrameLocks noChangeAspect="1"/>
            </p:cNvGraphicFramePr>
            <p:nvPr/>
          </p:nvGraphicFramePr>
          <p:xfrm>
            <a:off x="1520" y="935"/>
            <a:ext cx="138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公式" r:id="rId2" imgW="19507200" imgH="4572000" progId="Equation.3">
                    <p:embed/>
                  </p:oleObj>
                </mc:Choice>
                <mc:Fallback>
                  <p:oleObj name="公式" r:id="rId2" imgW="19507200" imgH="4572000" progId="Equation.3">
                    <p:embed/>
                    <p:pic>
                      <p:nvPicPr>
                        <p:cNvPr id="0" name="Object 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520" y="935"/>
                          <a:ext cx="1388" cy="291"/>
                        </a:xfrm>
                        <a:prstGeom prst="rect">
                          <a:avLst/>
                        </a:prstGeom>
                        <a:solidFill>
                          <a:srgbClr val="99CCFF">
                            <a:alpha val="29019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5" name="Object 10"/>
            <p:cNvGraphicFramePr>
              <a:graphicFrameLocks noChangeAspect="1"/>
            </p:cNvGraphicFramePr>
            <p:nvPr/>
          </p:nvGraphicFramePr>
          <p:xfrm>
            <a:off x="2880" y="1888"/>
            <a:ext cx="107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公式" r:id="rId4" imgW="15849600" imgH="4876800" progId="Equation.3">
                    <p:embed/>
                  </p:oleObj>
                </mc:Choice>
                <mc:Fallback>
                  <p:oleObj name="公式" r:id="rId4" imgW="15849600" imgH="4876800" progId="Equation.3">
                    <p:embed/>
                    <p:pic>
                      <p:nvPicPr>
                        <p:cNvPr id="0" name="Object 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80" y="1888"/>
                          <a:ext cx="1072" cy="294"/>
                        </a:xfrm>
                        <a:prstGeom prst="rect">
                          <a:avLst/>
                        </a:prstGeom>
                        <a:solidFill>
                          <a:srgbClr val="FF99CC">
                            <a:alpha val="20000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6" name="Object 11"/>
            <p:cNvGraphicFramePr>
              <a:graphicFrameLocks noChangeAspect="1"/>
            </p:cNvGraphicFramePr>
            <p:nvPr/>
          </p:nvGraphicFramePr>
          <p:xfrm>
            <a:off x="2881" y="482"/>
            <a:ext cx="134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公式" r:id="rId6" imgW="19202400" imgH="4876800" progId="Equation.3">
                    <p:embed/>
                  </p:oleObj>
                </mc:Choice>
                <mc:Fallback>
                  <p:oleObj name="公式" r:id="rId6" imgW="19202400" imgH="4876800" progId="Equation.3">
                    <p:embed/>
                    <p:pic>
                      <p:nvPicPr>
                        <p:cNvPr id="0" name="Object 1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81" y="482"/>
                          <a:ext cx="1345" cy="306"/>
                        </a:xfrm>
                        <a:prstGeom prst="rect">
                          <a:avLst/>
                        </a:prstGeom>
                        <a:solidFill>
                          <a:srgbClr val="FFFF66">
                            <a:alpha val="30196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76532" name="Object 20"/>
          <p:cNvGraphicFramePr>
            <a:graphicFrameLocks noChangeAspect="1"/>
          </p:cNvGraphicFramePr>
          <p:nvPr/>
        </p:nvGraphicFramePr>
        <p:xfrm>
          <a:off x="900113" y="4941888"/>
          <a:ext cx="6402387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公式" r:id="rId8" imgW="76200000" imgH="17068800" progId="Equation.3">
                  <p:embed/>
                </p:oleObj>
              </mc:Choice>
              <mc:Fallback>
                <p:oleObj name="公式" r:id="rId8" imgW="76200000" imgH="17068800" progId="Equation.3">
                  <p:embed/>
                  <p:pic>
                    <p:nvPicPr>
                      <p:cNvPr id="0" name="Object 20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113" y="4941888"/>
                        <a:ext cx="6402387" cy="1389062"/>
                      </a:xfrm>
                      <a:prstGeom prst="rect">
                        <a:avLst/>
                      </a:prstGeom>
                      <a:solidFill>
                        <a:srgbClr val="FFFF66">
                          <a:alpha val="2901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7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8"/>
          <p:cNvGrpSpPr/>
          <p:nvPr/>
        </p:nvGrpSpPr>
        <p:grpSpPr bwMode="auto">
          <a:xfrm>
            <a:off x="104140" y="27940"/>
            <a:ext cx="5976620" cy="5193030"/>
            <a:chOff x="1156" y="319"/>
            <a:chExt cx="3212" cy="2684"/>
          </a:xfrm>
        </p:grpSpPr>
        <p:pic>
          <p:nvPicPr>
            <p:cNvPr id="10247" name="Picture 19" descr="11-2-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156" y="754"/>
              <a:ext cx="3130" cy="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644" name="Rectangle 20"/>
            <p:cNvSpPr>
              <a:spLocks noChangeArrowheads="1"/>
            </p:cNvSpPr>
            <p:nvPr/>
          </p:nvSpPr>
          <p:spPr bwMode="auto">
            <a:xfrm>
              <a:off x="1610" y="1207"/>
              <a:ext cx="1603" cy="678"/>
            </a:xfrm>
            <a:prstGeom prst="rect">
              <a:avLst/>
            </a:prstGeom>
            <a:solidFill>
              <a:srgbClr val="99CCFF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66645" name="Rectangle 21"/>
            <p:cNvSpPr>
              <a:spLocks noChangeArrowheads="1"/>
            </p:cNvSpPr>
            <p:nvPr/>
          </p:nvSpPr>
          <p:spPr bwMode="auto">
            <a:xfrm>
              <a:off x="1610" y="1888"/>
              <a:ext cx="1225" cy="971"/>
            </a:xfrm>
            <a:prstGeom prst="rect">
              <a:avLst/>
            </a:prstGeom>
            <a:solidFill>
              <a:srgbClr val="FF99CC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66646" name="Rectangle 22"/>
            <p:cNvSpPr>
              <a:spLocks noChangeArrowheads="1"/>
            </p:cNvSpPr>
            <p:nvPr/>
          </p:nvSpPr>
          <p:spPr bwMode="auto">
            <a:xfrm>
              <a:off x="3107" y="845"/>
              <a:ext cx="1261" cy="1017"/>
            </a:xfrm>
            <a:prstGeom prst="rect">
              <a:avLst/>
            </a:prstGeom>
            <a:solidFill>
              <a:srgbClr val="FFFF66">
                <a:alpha val="23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10251" name="Object 23"/>
            <p:cNvGraphicFramePr>
              <a:graphicFrameLocks noChangeAspect="1"/>
            </p:cNvGraphicFramePr>
            <p:nvPr/>
          </p:nvGraphicFramePr>
          <p:xfrm>
            <a:off x="1610" y="935"/>
            <a:ext cx="138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公式" r:id="rId2" imgW="19507200" imgH="4572000" progId="Equation.3">
                    <p:embed/>
                  </p:oleObj>
                </mc:Choice>
                <mc:Fallback>
                  <p:oleObj name="公式" r:id="rId2" imgW="19507200" imgH="4572000" progId="Equation.3">
                    <p:embed/>
                    <p:pic>
                      <p:nvPicPr>
                        <p:cNvPr id="0" name="Object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10" y="935"/>
                          <a:ext cx="1388" cy="291"/>
                        </a:xfrm>
                        <a:prstGeom prst="rect">
                          <a:avLst/>
                        </a:prstGeom>
                        <a:solidFill>
                          <a:srgbClr val="99CCFF">
                            <a:alpha val="29019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2" name="Object 24"/>
            <p:cNvGraphicFramePr>
              <a:graphicFrameLocks noChangeAspect="1"/>
            </p:cNvGraphicFramePr>
            <p:nvPr/>
          </p:nvGraphicFramePr>
          <p:xfrm>
            <a:off x="2835" y="2115"/>
            <a:ext cx="107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公式" r:id="rId4" imgW="15849600" imgH="4876800" progId="Equation.3">
                    <p:embed/>
                  </p:oleObj>
                </mc:Choice>
                <mc:Fallback>
                  <p:oleObj name="公式" r:id="rId4" imgW="15849600" imgH="4876800" progId="Equation.3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35" y="2115"/>
                          <a:ext cx="1072" cy="294"/>
                        </a:xfrm>
                        <a:prstGeom prst="rect">
                          <a:avLst/>
                        </a:prstGeom>
                        <a:solidFill>
                          <a:srgbClr val="FF99CC">
                            <a:alpha val="20000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3" name="Object 25"/>
            <p:cNvGraphicFramePr>
              <a:graphicFrameLocks noChangeAspect="1"/>
            </p:cNvGraphicFramePr>
            <p:nvPr/>
          </p:nvGraphicFramePr>
          <p:xfrm>
            <a:off x="2962" y="319"/>
            <a:ext cx="134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公式" r:id="rId6" imgW="19202400" imgH="4876800" progId="Equation.3">
                    <p:embed/>
                  </p:oleObj>
                </mc:Choice>
                <mc:Fallback>
                  <p:oleObj name="公式" r:id="rId6" imgW="19202400" imgH="4876800" progId="Equation.3">
                    <p:embed/>
                    <p:pic>
                      <p:nvPicPr>
                        <p:cNvPr id="0" name="Object 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962" y="319"/>
                          <a:ext cx="1345" cy="306"/>
                        </a:xfrm>
                        <a:prstGeom prst="rect">
                          <a:avLst/>
                        </a:prstGeom>
                        <a:solidFill>
                          <a:srgbClr val="FFFF66">
                            <a:alpha val="30196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6635" name="AutoShape 11"/>
          <p:cNvSpPr>
            <a:spLocks noChangeArrowheads="1"/>
          </p:cNvSpPr>
          <p:nvPr/>
        </p:nvSpPr>
        <p:spPr bwMode="auto">
          <a:xfrm>
            <a:off x="395288" y="5582920"/>
            <a:ext cx="3673475" cy="720725"/>
          </a:xfrm>
          <a:prstGeom prst="wedgeRoundRectCallout">
            <a:avLst>
              <a:gd name="adj1" fmla="val -6917"/>
              <a:gd name="adj2" fmla="val -375329"/>
              <a:gd name="adj3" fmla="val 16667"/>
            </a:avLst>
          </a:prstGeom>
          <a:solidFill>
            <a:srgbClr val="FF99CC">
              <a:alpha val="50000"/>
            </a:srgbClr>
          </a:solidFill>
          <a:ln>
            <a:noFill/>
          </a:ln>
          <a:effectLst/>
        </p:spPr>
        <p:txBody>
          <a:bodyPr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aphicFrame>
        <p:nvGraphicFramePr>
          <p:cNvPr id="10243" name="Object 12"/>
          <p:cNvGraphicFramePr>
            <a:graphicFrameLocks noChangeAspect="1"/>
          </p:cNvGraphicFramePr>
          <p:nvPr/>
        </p:nvGraphicFramePr>
        <p:xfrm>
          <a:off x="585788" y="5687695"/>
          <a:ext cx="33607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公式" r:id="rId8" imgW="40233600" imgH="5791200" progId="Equation.3">
                  <p:embed/>
                </p:oleObj>
              </mc:Choice>
              <mc:Fallback>
                <p:oleObj name="公式" r:id="rId8" imgW="40233600" imgH="57912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788" y="5687695"/>
                        <a:ext cx="3360737" cy="482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3"/>
          <p:cNvGraphicFramePr>
            <a:graphicFrameLocks noChangeAspect="1"/>
          </p:cNvGraphicFramePr>
          <p:nvPr/>
        </p:nvGraphicFramePr>
        <p:xfrm>
          <a:off x="5230813" y="5220970"/>
          <a:ext cx="32083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公式" r:id="rId10" imgW="33223200" imgH="11582400" progId="Equation.3">
                  <p:embed/>
                </p:oleObj>
              </mc:Choice>
              <mc:Fallback>
                <p:oleObj name="公式" r:id="rId10" imgW="33223200" imgH="11582400" progId="Equation.3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30813" y="5220970"/>
                        <a:ext cx="3208337" cy="1120775"/>
                      </a:xfrm>
                      <a:prstGeom prst="rect">
                        <a:avLst/>
                      </a:prstGeom>
                      <a:solidFill>
                        <a:srgbClr val="FF99FF">
                          <a:alpha val="4117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38" name="AutoShape 14"/>
          <p:cNvSpPr>
            <a:spLocks noChangeArrowheads="1"/>
          </p:cNvSpPr>
          <p:nvPr/>
        </p:nvSpPr>
        <p:spPr bwMode="auto">
          <a:xfrm>
            <a:off x="4211638" y="5798820"/>
            <a:ext cx="1008062" cy="288925"/>
          </a:xfrm>
          <a:prstGeom prst="rightArrow">
            <a:avLst>
              <a:gd name="adj1" fmla="val 50000"/>
              <a:gd name="adj2" fmla="val 87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方正舒体" panose="02010601030101010101" pitchFamily="2" charset="-122"/>
              <a:cs typeface="方正舒体" panose="02010601030101010101" pitchFamily="2" charset="-122"/>
            </a:endParaRPr>
          </a:p>
        </p:txBody>
      </p:sp>
      <p:graphicFrame>
        <p:nvGraphicFramePr>
          <p:cNvPr id="666639" name="Object 15"/>
          <p:cNvGraphicFramePr>
            <a:graphicFrameLocks noChangeAspect="1"/>
          </p:cNvGraphicFramePr>
          <p:nvPr/>
        </p:nvGraphicFramePr>
        <p:xfrm>
          <a:off x="6084888" y="981075"/>
          <a:ext cx="2813050" cy="37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公式" r:id="rId12" imgW="33528000" imgH="44805600" progId="Equation.3">
                  <p:embed/>
                </p:oleObj>
              </mc:Choice>
              <mc:Fallback>
                <p:oleObj name="公式" r:id="rId12" imgW="33528000" imgH="44805600" progId="Equation.3">
                  <p:embed/>
                  <p:pic>
                    <p:nvPicPr>
                      <p:cNvPr id="0" name="Object 15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4888" y="981075"/>
                        <a:ext cx="2813050" cy="3763963"/>
                      </a:xfrm>
                      <a:prstGeom prst="rect">
                        <a:avLst/>
                      </a:prstGeom>
                      <a:solidFill>
                        <a:srgbClr val="99CCFF">
                          <a:alpha val="20000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6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Group 17"/>
          <p:cNvGrpSpPr/>
          <p:nvPr/>
        </p:nvGrpSpPr>
        <p:grpSpPr bwMode="auto">
          <a:xfrm>
            <a:off x="518160" y="184785"/>
            <a:ext cx="4537075" cy="3716338"/>
            <a:chOff x="1156" y="482"/>
            <a:chExt cx="3212" cy="2521"/>
          </a:xfrm>
        </p:grpSpPr>
        <p:pic>
          <p:nvPicPr>
            <p:cNvPr id="11271" name="Picture 18" descr="11-2-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156" y="754"/>
              <a:ext cx="3130" cy="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8579" name="Rectangle 19"/>
            <p:cNvSpPr>
              <a:spLocks noChangeArrowheads="1"/>
            </p:cNvSpPr>
            <p:nvPr/>
          </p:nvSpPr>
          <p:spPr bwMode="auto">
            <a:xfrm>
              <a:off x="1610" y="1207"/>
              <a:ext cx="1603" cy="678"/>
            </a:xfrm>
            <a:prstGeom prst="rect">
              <a:avLst/>
            </a:prstGeom>
            <a:solidFill>
              <a:srgbClr val="99CCFF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8580" name="Rectangle 20"/>
            <p:cNvSpPr>
              <a:spLocks noChangeArrowheads="1"/>
            </p:cNvSpPr>
            <p:nvPr/>
          </p:nvSpPr>
          <p:spPr bwMode="auto">
            <a:xfrm>
              <a:off x="1610" y="1888"/>
              <a:ext cx="1225" cy="969"/>
            </a:xfrm>
            <a:prstGeom prst="rect">
              <a:avLst/>
            </a:prstGeom>
            <a:solidFill>
              <a:srgbClr val="FF99CC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78581" name="Rectangle 21"/>
            <p:cNvSpPr>
              <a:spLocks noChangeArrowheads="1"/>
            </p:cNvSpPr>
            <p:nvPr/>
          </p:nvSpPr>
          <p:spPr bwMode="auto">
            <a:xfrm>
              <a:off x="3107" y="845"/>
              <a:ext cx="1261" cy="1017"/>
            </a:xfrm>
            <a:prstGeom prst="rect">
              <a:avLst/>
            </a:prstGeom>
            <a:solidFill>
              <a:srgbClr val="FFFF66">
                <a:alpha val="23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11275" name="Object 22"/>
            <p:cNvGraphicFramePr>
              <a:graphicFrameLocks noChangeAspect="1"/>
            </p:cNvGraphicFramePr>
            <p:nvPr/>
          </p:nvGraphicFramePr>
          <p:xfrm>
            <a:off x="1610" y="935"/>
            <a:ext cx="138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公式" r:id="rId2" imgW="19507200" imgH="4572000" progId="Equation.3">
                    <p:embed/>
                  </p:oleObj>
                </mc:Choice>
                <mc:Fallback>
                  <p:oleObj name="公式" r:id="rId2" imgW="19507200" imgH="4572000" progId="Equation.3">
                    <p:embed/>
                    <p:pic>
                      <p:nvPicPr>
                        <p:cNvPr id="0" name="Object 2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10" y="935"/>
                          <a:ext cx="1388" cy="291"/>
                        </a:xfrm>
                        <a:prstGeom prst="rect">
                          <a:avLst/>
                        </a:prstGeom>
                        <a:solidFill>
                          <a:srgbClr val="99CCFF">
                            <a:alpha val="29019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Object 23"/>
            <p:cNvGraphicFramePr>
              <a:graphicFrameLocks noChangeAspect="1"/>
            </p:cNvGraphicFramePr>
            <p:nvPr/>
          </p:nvGraphicFramePr>
          <p:xfrm>
            <a:off x="2835" y="2115"/>
            <a:ext cx="107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公式" r:id="rId4" imgW="15849600" imgH="4876800" progId="Equation.3">
                    <p:embed/>
                  </p:oleObj>
                </mc:Choice>
                <mc:Fallback>
                  <p:oleObj name="公式" r:id="rId4" imgW="15849600" imgH="4876800" progId="Equation.3">
                    <p:embed/>
                    <p:pic>
                      <p:nvPicPr>
                        <p:cNvPr id="0" name="Object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35" y="2115"/>
                          <a:ext cx="1072" cy="294"/>
                        </a:xfrm>
                        <a:prstGeom prst="rect">
                          <a:avLst/>
                        </a:prstGeom>
                        <a:solidFill>
                          <a:srgbClr val="FF99CC">
                            <a:alpha val="20000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24"/>
            <p:cNvGraphicFramePr>
              <a:graphicFrameLocks noChangeAspect="1"/>
            </p:cNvGraphicFramePr>
            <p:nvPr/>
          </p:nvGraphicFramePr>
          <p:xfrm>
            <a:off x="2971" y="482"/>
            <a:ext cx="134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公式" r:id="rId6" imgW="19202400" imgH="4876800" progId="Equation.3">
                    <p:embed/>
                  </p:oleObj>
                </mc:Choice>
                <mc:Fallback>
                  <p:oleObj name="公式" r:id="rId6" imgW="19202400" imgH="4876800" progId="Equation.3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971" y="482"/>
                          <a:ext cx="1345" cy="306"/>
                        </a:xfrm>
                        <a:prstGeom prst="rect">
                          <a:avLst/>
                        </a:prstGeom>
                        <a:solidFill>
                          <a:srgbClr val="FFFF66">
                            <a:alpha val="30196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66" name="Object 12"/>
          <p:cNvGraphicFramePr>
            <a:graphicFrameLocks noChangeAspect="1"/>
          </p:cNvGraphicFramePr>
          <p:nvPr/>
        </p:nvGraphicFramePr>
        <p:xfrm>
          <a:off x="900113" y="4005263"/>
          <a:ext cx="6624637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公式" r:id="rId8" imgW="86868000" imgH="31089600" progId="Equation.3">
                  <p:embed/>
                </p:oleObj>
              </mc:Choice>
              <mc:Fallback>
                <p:oleObj name="公式" r:id="rId8" imgW="86868000" imgH="310896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113" y="4005263"/>
                        <a:ext cx="6624637" cy="2368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7" name="Group 15"/>
          <p:cNvGrpSpPr/>
          <p:nvPr/>
        </p:nvGrpSpPr>
        <p:grpSpPr bwMode="auto">
          <a:xfrm>
            <a:off x="250825" y="5734050"/>
            <a:ext cx="2016125" cy="792163"/>
            <a:chOff x="204" y="3521"/>
            <a:chExt cx="1270" cy="499"/>
          </a:xfrm>
        </p:grpSpPr>
        <p:sp>
          <p:nvSpPr>
            <p:cNvPr id="578573" name="AutoShape 13"/>
            <p:cNvSpPr>
              <a:spLocks noChangeArrowheads="1"/>
            </p:cNvSpPr>
            <p:nvPr/>
          </p:nvSpPr>
          <p:spPr bwMode="auto">
            <a:xfrm>
              <a:off x="204" y="3521"/>
              <a:ext cx="1270" cy="499"/>
            </a:xfrm>
            <a:prstGeom prst="wedgeEllipseCallout">
              <a:avLst>
                <a:gd name="adj1" fmla="val 74958"/>
                <a:gd name="adj2" fmla="val -894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graphicFrame>
          <p:nvGraphicFramePr>
            <p:cNvPr id="11270" name="Object 14"/>
            <p:cNvGraphicFramePr>
              <a:graphicFrameLocks noChangeAspect="1"/>
            </p:cNvGraphicFramePr>
            <p:nvPr/>
          </p:nvGraphicFramePr>
          <p:xfrm>
            <a:off x="459" y="3566"/>
            <a:ext cx="808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公式" r:id="rId10" imgW="14630400" imgH="7315200" progId="Equation.3">
                    <p:embed/>
                  </p:oleObj>
                </mc:Choice>
                <mc:Fallback>
                  <p:oleObj name="公式" r:id="rId10" imgW="14630400" imgH="7315200" progId="Equation.3">
                    <p:embed/>
                    <p:pic>
                      <p:nvPicPr>
                        <p:cNvPr id="0" name="Object 1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59" y="3566"/>
                          <a:ext cx="808" cy="40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8576" name="Rectangle 16"/>
          <p:cNvSpPr>
            <a:spLocks noGrp="1" noChangeArrowheads="1"/>
          </p:cNvSpPr>
          <p:nvPr>
            <p:ph idx="1"/>
          </p:nvPr>
        </p:nvSpPr>
        <p:spPr>
          <a:xfrm>
            <a:off x="5460365" y="981075"/>
            <a:ext cx="3402965" cy="3024505"/>
          </a:xfrm>
          <a:solidFill>
            <a:srgbClr val="99CCFF">
              <a:alpha val="28000"/>
            </a:srgbClr>
          </a:solidFill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优缺点：</a:t>
            </a:r>
            <a:endParaRPr lang="zh-CN" altLang="en-US" sz="240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en-US" altLang="zh-CN" sz="28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1. </a:t>
            </a:r>
            <a:r>
              <a:rPr lang="zh-CN" altLang="en-US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优点：简单</a:t>
            </a:r>
            <a:endParaRPr lang="zh-CN" altLang="en-US" sz="240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en-US" altLang="zh-CN" sz="28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</a:t>
            </a:r>
            <a:r>
              <a:rPr lang="en-US" altLang="zh-CN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zh-CN" altLang="en-US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缺点：电阻值相差大，难于保证精度，且大电阻不宜于集成在</a:t>
            </a:r>
            <a:r>
              <a:rPr lang="en-US" altLang="zh-CN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IC</a:t>
            </a:r>
            <a:r>
              <a:rPr lang="zh-CN" altLang="en-US" sz="240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内部</a:t>
            </a:r>
            <a:endParaRPr lang="zh-CN" altLang="en-US" sz="240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85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8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8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8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76" grpId="0" animBg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20" descr="11-2-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87450" y="2060575"/>
            <a:ext cx="6480175" cy="41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48577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倒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形电阻网络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DAC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80612" name="AutoShape 4"/>
          <p:cNvSpPr>
            <a:spLocks noChangeArrowheads="1"/>
          </p:cNvSpPr>
          <p:nvPr/>
        </p:nvSpPr>
        <p:spPr bwMode="auto">
          <a:xfrm>
            <a:off x="3203575" y="1196975"/>
            <a:ext cx="5940425" cy="1081088"/>
          </a:xfrm>
          <a:prstGeom prst="wedgeEllipseCallout">
            <a:avLst>
              <a:gd name="adj1" fmla="val -43264"/>
              <a:gd name="adj2" fmla="val -78486"/>
            </a:avLst>
          </a:prstGeom>
          <a:solidFill>
            <a:srgbClr val="CCFF33">
              <a:alpha val="28999"/>
            </a:srgbClr>
          </a:solidFill>
          <a:ln>
            <a:noFill/>
          </a:ln>
          <a:effectLst/>
        </p:spPr>
        <p:txBody>
          <a:bodyPr/>
          <a:lstStyle/>
          <a:p>
            <a:r>
              <a:rPr lang="zh-CN" altLang="en-US" sz="2400"/>
              <a:t>希望用较少类型的电阻，仍然能得到一系列权电流</a:t>
            </a:r>
            <a:endParaRPr lang="zh-CN" altLang="en-US" sz="2400"/>
          </a:p>
        </p:txBody>
      </p:sp>
      <p:grpSp>
        <p:nvGrpSpPr>
          <p:cNvPr id="12292" name="Group 10"/>
          <p:cNvGrpSpPr/>
          <p:nvPr/>
        </p:nvGrpSpPr>
        <p:grpSpPr bwMode="auto">
          <a:xfrm>
            <a:off x="1331913" y="2636838"/>
            <a:ext cx="5903912" cy="3455987"/>
            <a:chOff x="930" y="1616"/>
            <a:chExt cx="3221" cy="1996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243" y="1616"/>
              <a:ext cx="908" cy="862"/>
            </a:xfrm>
            <a:prstGeom prst="rect">
              <a:avLst/>
            </a:prstGeom>
            <a:solidFill>
              <a:srgbClr val="FFFF66">
                <a:alpha val="27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80616" name="Rectangle 8"/>
            <p:cNvSpPr>
              <a:spLocks noChangeArrowheads="1"/>
            </p:cNvSpPr>
            <p:nvPr/>
          </p:nvSpPr>
          <p:spPr bwMode="auto">
            <a:xfrm>
              <a:off x="1066" y="1843"/>
              <a:ext cx="2133" cy="816"/>
            </a:xfrm>
            <a:prstGeom prst="rect">
              <a:avLst/>
            </a:prstGeom>
            <a:solidFill>
              <a:srgbClr val="FF99CC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580617" name="Rectangle 9"/>
            <p:cNvSpPr>
              <a:spLocks noChangeArrowheads="1"/>
            </p:cNvSpPr>
            <p:nvPr/>
          </p:nvSpPr>
          <p:spPr bwMode="auto">
            <a:xfrm>
              <a:off x="930" y="2678"/>
              <a:ext cx="2133" cy="934"/>
            </a:xfrm>
            <a:prstGeom prst="rect">
              <a:avLst/>
            </a:prstGeom>
            <a:solidFill>
              <a:srgbClr val="99CCFF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090823">
  <a:themeElements>
    <a:clrScheme name="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7B7"/>
      </a:accent6>
      <a:hlink>
        <a:srgbClr val="FF5050"/>
      </a:hlink>
      <a:folHlink>
        <a:srgbClr val="FF9900"/>
      </a:folHlink>
    </a:clrScheme>
    <a:fontScheme name="">
      <a:majorFont>
        <a:latin typeface="方正大黑简体"/>
        <a:ea typeface="方正大黑简体"/>
        <a:cs typeface=""/>
      </a:majorFont>
      <a:minorFont>
        <a:latin typeface="方正大黑简体"/>
        <a:ea typeface="方正大黑简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ue09082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Blue090823</Template>
  <TotalTime>0</TotalTime>
  <Words>1886</Words>
  <Application>WPS 演示</Application>
  <PresentationFormat>全屏显示(4:3)</PresentationFormat>
  <Paragraphs>540</Paragraphs>
  <Slides>39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69</vt:i4>
      </vt:variant>
      <vt:variant>
        <vt:lpstr>幻灯片标题</vt:lpstr>
      </vt:variant>
      <vt:variant>
        <vt:i4>39</vt:i4>
      </vt:variant>
    </vt:vector>
  </HeadingPairs>
  <TitlesOfParts>
    <vt:vector size="123" baseType="lpstr">
      <vt:lpstr>Arial</vt:lpstr>
      <vt:lpstr>宋体</vt:lpstr>
      <vt:lpstr>Wingdings</vt:lpstr>
      <vt:lpstr>方正大黑简体</vt:lpstr>
      <vt:lpstr>黑体</vt:lpstr>
      <vt:lpstr>创艺简中圆</vt:lpstr>
      <vt:lpstr>华文楷体</vt:lpstr>
      <vt:lpstr>Comic Sans MS</vt:lpstr>
      <vt:lpstr>方正舒体</vt:lpstr>
      <vt:lpstr>微软雅黑</vt:lpstr>
      <vt:lpstr>Arial Unicode MS</vt:lpstr>
      <vt:lpstr>楷体_GB2312</vt:lpstr>
      <vt:lpstr>新宋体</vt:lpstr>
      <vt:lpstr>Wingdings</vt:lpstr>
      <vt:lpstr>Blue090823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PowerPoint 演示文稿</vt:lpstr>
      <vt:lpstr>数字逻辑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8.2.2 倒T形电阻网络DAC</vt:lpstr>
      <vt:lpstr>8.2.2 倒T形电阻网络DAC</vt:lpstr>
      <vt:lpstr>8.2.2 倒T形电阻网络DAC</vt:lpstr>
      <vt:lpstr>8.2.2 倒T形电阻网络DAC</vt:lpstr>
      <vt:lpstr>8.2.2 倒T形电阻网络DAC</vt:lpstr>
      <vt:lpstr>PowerPoint 演示文稿</vt:lpstr>
      <vt:lpstr>PowerPoint 演示文稿</vt:lpstr>
      <vt:lpstr>PowerPoint 演示文稿</vt:lpstr>
      <vt:lpstr>8.3 DAC的转换精度与速度</vt:lpstr>
      <vt:lpstr>PowerPoint 演示文稿</vt:lpstr>
      <vt:lpstr>PowerPoint 演示文稿</vt:lpstr>
      <vt:lpstr>PowerPoint 演示文稿</vt:lpstr>
      <vt:lpstr>PowerPoint 演示文稿</vt:lpstr>
      <vt:lpstr>DAC</vt:lpstr>
      <vt:lpstr>PowerPoint 演示文稿</vt:lpstr>
      <vt:lpstr>PowerPoint 演示文稿</vt:lpstr>
      <vt:lpstr>PowerPoint 演示文稿</vt:lpstr>
      <vt:lpstr>PowerPoint 演示文稿</vt:lpstr>
      <vt:lpstr>8.6.1 并联比较型A/D转换器</vt:lpstr>
      <vt:lpstr>PowerPoint 演示文稿</vt:lpstr>
      <vt:lpstr>8.6.1 并联比较型A/D转换器</vt:lpstr>
      <vt:lpstr>PowerPoint 演示文稿</vt:lpstr>
      <vt:lpstr>PowerPoint 演示文稿</vt:lpstr>
      <vt:lpstr>PowerPoint 演示文稿</vt:lpstr>
      <vt:lpstr>8.6.4 双积分型A/D转换器</vt:lpstr>
      <vt:lpstr>PowerPoint 演示文稿</vt:lpstr>
      <vt:lpstr>PowerPoint 演示文稿</vt:lpstr>
      <vt:lpstr>电路实现</vt:lpstr>
      <vt:lpstr>PowerPoint 演示文稿</vt:lpstr>
      <vt:lpstr>8.7 ADC的转换速度与转换精度</vt:lpstr>
      <vt:lpstr>ADC</vt:lpstr>
    </vt:vector>
  </TitlesOfParts>
  <Company>桂电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</dc:title>
  <dc:creator>折建章</dc:creator>
  <dc:description>计算机大类
2016级本科
2017-2018_1
1710080、1710081</dc:description>
  <dc:subject>数字逻辑</dc:subject>
  <cp:lastModifiedBy>Stephone She</cp:lastModifiedBy>
  <cp:revision>131</cp:revision>
  <dcterms:created xsi:type="dcterms:W3CDTF">2016-06-04T11:10:00Z</dcterms:created>
  <dcterms:modified xsi:type="dcterms:W3CDTF">2019-11-11T04:57:15Z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2052-11.1.0.9098</vt:lpwstr>
  </property>
  <property fmtid="{D5CDD505-2E9C-101B-9397-08002B2CF9AE}" pid="4" name="KSORubyTemplateID">
    <vt:lpwstr>13</vt:lpwstr>
  </property>
</Properties>
</file>